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6" r:id="rId4"/>
    <p:sldMasterId id="2147484228" r:id="rId5"/>
    <p:sldMasterId id="2147484251" r:id="rId6"/>
  </p:sldMasterIdLst>
  <p:notesMasterIdLst>
    <p:notesMasterId r:id="rId37"/>
  </p:notesMasterIdLst>
  <p:handoutMasterIdLst>
    <p:handoutMasterId r:id="rId38"/>
  </p:handoutMasterIdLst>
  <p:sldIdLst>
    <p:sldId id="1872" r:id="rId7"/>
    <p:sldId id="428" r:id="rId8"/>
    <p:sldId id="2009" r:id="rId9"/>
    <p:sldId id="1990" r:id="rId10"/>
    <p:sldId id="1992" r:id="rId11"/>
    <p:sldId id="1997" r:id="rId12"/>
    <p:sldId id="1998" r:id="rId13"/>
    <p:sldId id="1993" r:id="rId14"/>
    <p:sldId id="1994" r:id="rId15"/>
    <p:sldId id="1995" r:id="rId16"/>
    <p:sldId id="1996" r:id="rId17"/>
    <p:sldId id="2002" r:id="rId18"/>
    <p:sldId id="2000" r:id="rId19"/>
    <p:sldId id="2001" r:id="rId20"/>
    <p:sldId id="2003" r:id="rId21"/>
    <p:sldId id="2004" r:id="rId22"/>
    <p:sldId id="2005" r:id="rId23"/>
    <p:sldId id="2006" r:id="rId24"/>
    <p:sldId id="1884" r:id="rId25"/>
    <p:sldId id="2010" r:id="rId26"/>
    <p:sldId id="1999" r:id="rId27"/>
    <p:sldId id="2007" r:id="rId28"/>
    <p:sldId id="2008" r:id="rId29"/>
    <p:sldId id="2013" r:id="rId30"/>
    <p:sldId id="2012" r:id="rId31"/>
    <p:sldId id="2014" r:id="rId32"/>
    <p:sldId id="2015" r:id="rId33"/>
    <p:sldId id="2016" r:id="rId34"/>
    <p:sldId id="2017" r:id="rId35"/>
    <p:sldId id="2011" r:id="rId36"/>
  </p:sldIdLst>
  <p:sldSz cx="12192000" cy="6858000"/>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F0684F9-4988-DB46-A12B-EC3A90255823}">
          <p14:sldIdLst>
            <p14:sldId id="1872"/>
            <p14:sldId id="428"/>
          </p14:sldIdLst>
        </p14:section>
        <p14:section name="Introduction" id="{A317E853-EFA5-DC44-BBF9-64300A256121}">
          <p14:sldIdLst>
            <p14:sldId id="2009"/>
            <p14:sldId id="1990"/>
            <p14:sldId id="1992"/>
            <p14:sldId id="1997"/>
            <p14:sldId id="1998"/>
            <p14:sldId id="1993"/>
            <p14:sldId id="1994"/>
            <p14:sldId id="1995"/>
            <p14:sldId id="1996"/>
            <p14:sldId id="2002"/>
          </p14:sldIdLst>
        </p14:section>
        <p14:section name="Integration Architecture" id="{ADC6761D-37A1-AF4A-B49B-AC73A712E08A}">
          <p14:sldIdLst>
            <p14:sldId id="2000"/>
            <p14:sldId id="2001"/>
            <p14:sldId id="2003"/>
            <p14:sldId id="2004"/>
            <p14:sldId id="2005"/>
            <p14:sldId id="2006"/>
            <p14:sldId id="1884"/>
          </p14:sldIdLst>
        </p14:section>
        <p14:section name="A Modern Architecture" id="{5ACE1451-2196-D840-B33D-B79BE98C54A5}">
          <p14:sldIdLst>
            <p14:sldId id="2010"/>
            <p14:sldId id="1999"/>
            <p14:sldId id="2007"/>
            <p14:sldId id="2008"/>
            <p14:sldId id="2013"/>
            <p14:sldId id="2012"/>
            <p14:sldId id="2014"/>
            <p14:sldId id="2015"/>
            <p14:sldId id="2016"/>
            <p14:sldId id="2017"/>
            <p14:sldId id="2011"/>
          </p14:sldIdLst>
        </p14:section>
        <p14:section name="template" id="{A7EBCF06-AB07-F143-B9BD-1D38AEC12F2E}">
          <p14:sldIdLst/>
        </p14:section>
      </p14:sectionLst>
    </p:ext>
    <p:ext uri="{EFAFB233-063F-42B5-8137-9DF3F51BA10A}">
      <p15:sldGuideLst xmlns:p15="http://schemas.microsoft.com/office/powerpoint/2012/main">
        <p15:guide id="1" orient="horz" pos="1680" userDrawn="1">
          <p15:clr>
            <a:srgbClr val="A4A3A4"/>
          </p15:clr>
        </p15:guide>
        <p15:guide id="2" pos="984" userDrawn="1">
          <p15:clr>
            <a:srgbClr val="A4A3A4"/>
          </p15:clr>
        </p15:guide>
        <p15:guide id="3" pos="3432" userDrawn="1">
          <p15:clr>
            <a:srgbClr val="A4A3A4"/>
          </p15:clr>
        </p15:guide>
        <p15:guide id="4" orient="horz" pos="2664" userDrawn="1">
          <p15:clr>
            <a:srgbClr val="A4A3A4"/>
          </p15:clr>
        </p15:guide>
      </p15:sldGuideLst>
    </p:ext>
    <p:ext uri="{2D200454-40CA-4A62-9FC3-DE9A4176ACB9}">
      <p15:notesGuideLst xmlns:p15="http://schemas.microsoft.com/office/powerpoint/2012/main">
        <p15:guide id="1" orient="horz" pos="2232" userDrawn="1">
          <p15:clr>
            <a:srgbClr val="A4A3A4"/>
          </p15:clr>
        </p15:guide>
        <p15:guide id="2" pos="295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Jackson" initials="JJ" lastIdx="1" clrIdx="0"/>
  <p:cmAuthor id="2" name="Joel Gray" initials="JG" lastIdx="3" clrIdx="1"/>
  <p:cmAuthor id="3" name="Marcie Stoshak-Chavez" initials="MS" lastIdx="4" clrIdx="2"/>
  <p:cmAuthor id="4" name="Lisette Albert" initials="LA" lastIdx="2" clrIdx="3"/>
  <p:cmAuthor id="5" name="Eric Juttner" initials="EJ" lastIdx="1" clrIdx="4">
    <p:extLst>
      <p:ext uri="{19B8F6BF-5375-455C-9EA6-DF929625EA0E}">
        <p15:presenceInfo xmlns:p15="http://schemas.microsoft.com/office/powerpoint/2012/main" userId="Eric Juttn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744"/>
    <a:srgbClr val="FFB612"/>
    <a:srgbClr val="412D5D"/>
    <a:srgbClr val="424242"/>
    <a:srgbClr val="EAEAEA"/>
    <a:srgbClr val="232F3E"/>
    <a:srgbClr val="311F4A"/>
    <a:srgbClr val="2E84BB"/>
    <a:srgbClr val="28303B"/>
    <a:srgbClr val="2831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91"/>
    <p:restoredTop sz="66823"/>
  </p:normalViewPr>
  <p:slideViewPr>
    <p:cSldViewPr snapToGrid="0">
      <p:cViewPr varScale="1">
        <p:scale>
          <a:sx n="106" d="100"/>
          <a:sy n="106" d="100"/>
        </p:scale>
        <p:origin x="1784" y="192"/>
      </p:cViewPr>
      <p:guideLst>
        <p:guide orient="horz" pos="1680"/>
        <p:guide pos="984"/>
        <p:guide pos="3432"/>
        <p:guide orient="horz" pos="2664"/>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5944" y="3536"/>
      </p:cViewPr>
      <p:guideLst>
        <p:guide orient="horz" pos="2232"/>
        <p:guide pos="295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ommentAuthors" Target="commentAuthor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5970"/>
          </a:xfrm>
          <a:prstGeom prst="rect">
            <a:avLst/>
          </a:prstGeom>
        </p:spPr>
        <p:txBody>
          <a:bodyPr vert="horz" lIns="92274" tIns="46138" rIns="92274" bIns="46138" rtlCol="0"/>
          <a:lstStyle>
            <a:lvl1pPr algn="l" fontAlgn="auto">
              <a:spcBef>
                <a:spcPts val="0"/>
              </a:spcBef>
              <a:spcAft>
                <a:spcPts val="0"/>
              </a:spcAft>
              <a:defRPr sz="1200">
                <a:latin typeface="+mn-lt"/>
              </a:defRPr>
            </a:lvl1pPr>
          </a:lstStyle>
          <a:p>
            <a:pPr>
              <a:defRPr/>
            </a:pPr>
            <a:endParaRPr lang="en-US" dirty="0">
              <a:latin typeface="Arial" panose="020B0604020202020204" pitchFamily="34" charset="0"/>
            </a:endParaRPr>
          </a:p>
        </p:txBody>
      </p:sp>
      <p:sp>
        <p:nvSpPr>
          <p:cNvPr id="3" name="Date Placeholder 2"/>
          <p:cNvSpPr>
            <a:spLocks noGrp="1"/>
          </p:cNvSpPr>
          <p:nvPr>
            <p:ph type="dt" sz="quarter" idx="1"/>
          </p:nvPr>
        </p:nvSpPr>
        <p:spPr>
          <a:xfrm>
            <a:off x="5308956" y="0"/>
            <a:ext cx="4062007" cy="355970"/>
          </a:xfrm>
          <a:prstGeom prst="rect">
            <a:avLst/>
          </a:prstGeom>
        </p:spPr>
        <p:txBody>
          <a:bodyPr vert="horz" lIns="92274" tIns="46138" rIns="92274" bIns="46138" rtlCol="0"/>
          <a:lstStyle>
            <a:lvl1pPr algn="r" fontAlgn="auto">
              <a:spcBef>
                <a:spcPts val="0"/>
              </a:spcBef>
              <a:spcAft>
                <a:spcPts val="0"/>
              </a:spcAft>
              <a:defRPr sz="1200">
                <a:latin typeface="+mn-lt"/>
              </a:defRPr>
            </a:lvl1pPr>
          </a:lstStyle>
          <a:p>
            <a:pPr>
              <a:defRPr/>
            </a:pPr>
            <a:fld id="{A8355D29-029C-4EB0-8703-9297B553A627}" type="datetimeFigureOut">
              <a:rPr lang="en-US">
                <a:latin typeface="Arial" panose="020B0604020202020204" pitchFamily="34" charset="0"/>
              </a:rPr>
              <a:pPr>
                <a:defRPr/>
              </a:pPr>
              <a:t>10/24/22</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1" y="6728990"/>
            <a:ext cx="4062007" cy="355970"/>
          </a:xfrm>
          <a:prstGeom prst="rect">
            <a:avLst/>
          </a:prstGeom>
        </p:spPr>
        <p:txBody>
          <a:bodyPr vert="horz" lIns="92274" tIns="46138" rIns="92274" bIns="46138" rtlCol="0" anchor="b"/>
          <a:lstStyle>
            <a:lvl1pPr algn="l" fontAlgn="auto">
              <a:spcBef>
                <a:spcPts val="0"/>
              </a:spcBef>
              <a:spcAft>
                <a:spcPts val="0"/>
              </a:spcAft>
              <a:defRPr sz="1200">
                <a:latin typeface="+mn-lt"/>
              </a:defRPr>
            </a:lvl1pPr>
          </a:lstStyle>
          <a:p>
            <a:pPr>
              <a:defRPr/>
            </a:pPr>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5308956" y="6728990"/>
            <a:ext cx="4062007" cy="355970"/>
          </a:xfrm>
          <a:prstGeom prst="rect">
            <a:avLst/>
          </a:prstGeom>
        </p:spPr>
        <p:txBody>
          <a:bodyPr vert="horz" lIns="92274" tIns="46138" rIns="92274" bIns="46138" rtlCol="0" anchor="b"/>
          <a:lstStyle>
            <a:lvl1pPr algn="r" fontAlgn="auto">
              <a:spcBef>
                <a:spcPts val="0"/>
              </a:spcBef>
              <a:spcAft>
                <a:spcPts val="0"/>
              </a:spcAft>
              <a:defRPr sz="1200">
                <a:latin typeface="+mn-lt"/>
              </a:defRPr>
            </a:lvl1pPr>
          </a:lstStyle>
          <a:p>
            <a:pPr>
              <a:defRPr/>
            </a:pPr>
            <a:fld id="{1E9E0EBA-BD92-49B2-884F-A2C8D9084CFF}" type="slidenum">
              <a:rPr lang="en-US">
                <a:latin typeface="Arial" panose="020B0604020202020204" pitchFamily="34" charset="0"/>
              </a:rPr>
              <a:pPr>
                <a:defRPr/>
              </a:pPr>
              <a:t>‹#›</a:t>
            </a:fld>
            <a:endParaRPr lang="en-US" dirty="0">
              <a:latin typeface="Arial" panose="020B0604020202020204" pitchFamily="34" charset="0"/>
            </a:endParaRPr>
          </a:p>
        </p:txBody>
      </p:sp>
    </p:spTree>
    <p:extLst>
      <p:ext uri="{BB962C8B-B14F-4D97-AF65-F5344CB8AC3E}">
        <p14:creationId xmlns:p14="http://schemas.microsoft.com/office/powerpoint/2010/main" val="1313987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4330"/>
          </a:xfrm>
          <a:prstGeom prst="rect">
            <a:avLst/>
          </a:prstGeom>
        </p:spPr>
        <p:txBody>
          <a:bodyPr vert="horz" lIns="94021" tIns="47011" rIns="94021" bIns="47011" rtlCol="0"/>
          <a:lstStyle>
            <a:lvl1pPr algn="l" fontAlgn="auto">
              <a:spcBef>
                <a:spcPts val="0"/>
              </a:spcBef>
              <a:spcAft>
                <a:spcPts val="0"/>
              </a:spcAft>
              <a:defRPr sz="1200" b="0" i="0">
                <a:latin typeface="Arial" panose="020B0604020202020204" pitchFamily="34" charset="0"/>
              </a:defRPr>
            </a:lvl1pPr>
          </a:lstStyle>
          <a:p>
            <a:pPr>
              <a:defRPr/>
            </a:pPr>
            <a:endParaRPr lang="en-US" dirty="0"/>
          </a:p>
        </p:txBody>
      </p:sp>
      <p:sp>
        <p:nvSpPr>
          <p:cNvPr id="3" name="Date Placeholder 2"/>
          <p:cNvSpPr>
            <a:spLocks noGrp="1"/>
          </p:cNvSpPr>
          <p:nvPr>
            <p:ph type="dt" idx="1"/>
          </p:nvPr>
        </p:nvSpPr>
        <p:spPr>
          <a:xfrm>
            <a:off x="5308956" y="0"/>
            <a:ext cx="4062007" cy="354330"/>
          </a:xfrm>
          <a:prstGeom prst="rect">
            <a:avLst/>
          </a:prstGeom>
        </p:spPr>
        <p:txBody>
          <a:bodyPr vert="horz" lIns="94021" tIns="47011" rIns="94021" bIns="47011" rtlCol="0"/>
          <a:lstStyle>
            <a:lvl1pPr algn="r" fontAlgn="auto">
              <a:spcBef>
                <a:spcPts val="0"/>
              </a:spcBef>
              <a:spcAft>
                <a:spcPts val="0"/>
              </a:spcAft>
              <a:defRPr sz="1200" b="0" i="0">
                <a:latin typeface="Arial" panose="020B0604020202020204" pitchFamily="34" charset="0"/>
              </a:defRPr>
            </a:lvl1pPr>
          </a:lstStyle>
          <a:p>
            <a:pPr>
              <a:defRPr/>
            </a:pPr>
            <a:fld id="{34F76B1B-BA2A-418D-B7F8-92FC27D8A68B}" type="datetimeFigureOut">
              <a:rPr lang="en-US" smtClean="0"/>
              <a:pPr>
                <a:defRPr/>
              </a:pPr>
              <a:t>10/24/22</a:t>
            </a:fld>
            <a:endParaRPr lang="en-US" dirty="0"/>
          </a:p>
        </p:txBody>
      </p:sp>
      <p:sp>
        <p:nvSpPr>
          <p:cNvPr id="4" name="Slide Image Placeholder 3"/>
          <p:cNvSpPr>
            <a:spLocks noGrp="1" noRot="1" noChangeAspect="1"/>
          </p:cNvSpPr>
          <p:nvPr>
            <p:ph type="sldImg" idx="2"/>
          </p:nvPr>
        </p:nvSpPr>
        <p:spPr>
          <a:xfrm>
            <a:off x="2324100" y="530225"/>
            <a:ext cx="4724400" cy="2659063"/>
          </a:xfrm>
          <a:prstGeom prst="rect">
            <a:avLst/>
          </a:prstGeom>
          <a:noFill/>
          <a:ln w="12700">
            <a:solidFill>
              <a:prstClr val="black"/>
            </a:solidFill>
          </a:ln>
        </p:spPr>
        <p:txBody>
          <a:bodyPr vert="horz" lIns="94021" tIns="47011" rIns="94021" bIns="47011" rtlCol="0" anchor="ctr"/>
          <a:lstStyle/>
          <a:p>
            <a:pPr lvl="0"/>
            <a:endParaRPr lang="en-US" noProof="0" dirty="0"/>
          </a:p>
        </p:txBody>
      </p:sp>
      <p:sp>
        <p:nvSpPr>
          <p:cNvPr id="5" name="Notes Placeholder 4"/>
          <p:cNvSpPr>
            <a:spLocks noGrp="1"/>
          </p:cNvSpPr>
          <p:nvPr>
            <p:ph type="body" sz="quarter" idx="3"/>
          </p:nvPr>
        </p:nvSpPr>
        <p:spPr>
          <a:xfrm>
            <a:off x="937261" y="3366136"/>
            <a:ext cx="7498080" cy="3188970"/>
          </a:xfrm>
          <a:prstGeom prst="rect">
            <a:avLst/>
          </a:prstGeom>
        </p:spPr>
        <p:txBody>
          <a:bodyPr vert="horz" lIns="94021" tIns="47011" rIns="94021" bIns="47011"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6730630"/>
            <a:ext cx="4062007" cy="354330"/>
          </a:xfrm>
          <a:prstGeom prst="rect">
            <a:avLst/>
          </a:prstGeom>
        </p:spPr>
        <p:txBody>
          <a:bodyPr vert="horz" lIns="94021" tIns="47011" rIns="94021" bIns="47011" rtlCol="0" anchor="b"/>
          <a:lstStyle>
            <a:lvl1pPr algn="l" fontAlgn="auto">
              <a:spcBef>
                <a:spcPts val="0"/>
              </a:spcBef>
              <a:spcAft>
                <a:spcPts val="0"/>
              </a:spcAft>
              <a:defRPr sz="1200" b="0" i="0">
                <a:latin typeface="Arial" panose="020B0604020202020204" pitchFamily="34" charset="0"/>
              </a:defRPr>
            </a:lvl1pPr>
          </a:lstStyle>
          <a:p>
            <a:pPr>
              <a:defRPr/>
            </a:pPr>
            <a:endParaRPr lang="en-US" dirty="0"/>
          </a:p>
        </p:txBody>
      </p:sp>
      <p:sp>
        <p:nvSpPr>
          <p:cNvPr id="7" name="Slide Number Placeholder 6"/>
          <p:cNvSpPr>
            <a:spLocks noGrp="1"/>
          </p:cNvSpPr>
          <p:nvPr>
            <p:ph type="sldNum" sz="quarter" idx="5"/>
          </p:nvPr>
        </p:nvSpPr>
        <p:spPr>
          <a:xfrm>
            <a:off x="5308956" y="6730630"/>
            <a:ext cx="4062007" cy="354330"/>
          </a:xfrm>
          <a:prstGeom prst="rect">
            <a:avLst/>
          </a:prstGeom>
        </p:spPr>
        <p:txBody>
          <a:bodyPr vert="horz" lIns="94021" tIns="47011" rIns="94021" bIns="47011" rtlCol="0" anchor="b"/>
          <a:lstStyle>
            <a:lvl1pPr algn="r" fontAlgn="auto">
              <a:spcBef>
                <a:spcPts val="0"/>
              </a:spcBef>
              <a:spcAft>
                <a:spcPts val="0"/>
              </a:spcAft>
              <a:defRPr sz="1200" b="0" i="0">
                <a:latin typeface="Arial" panose="020B0604020202020204" pitchFamily="34" charset="0"/>
              </a:defRPr>
            </a:lvl1pPr>
          </a:lstStyle>
          <a:p>
            <a:pPr>
              <a:defRPr/>
            </a:pPr>
            <a:fld id="{B2A9DA42-D387-494B-AF3F-EFC33C61B38A}" type="slidenum">
              <a:rPr lang="en-US" smtClean="0"/>
              <a:pPr>
                <a:defRPr/>
              </a:pPr>
              <a:t>‹#›</a:t>
            </a:fld>
            <a:endParaRPr lang="en-US" dirty="0"/>
          </a:p>
        </p:txBody>
      </p:sp>
    </p:spTree>
    <p:extLst>
      <p:ext uri="{BB962C8B-B14F-4D97-AF65-F5344CB8AC3E}">
        <p14:creationId xmlns:p14="http://schemas.microsoft.com/office/powerpoint/2010/main" val="1948662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pPr marL="228600" indent="-228600">
              <a:buAutoNum type="arabicPeriod"/>
            </a:pPr>
            <a:r>
              <a:rPr lang="en-US" dirty="0"/>
              <a:t>Quote</a:t>
            </a:r>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2</a:t>
            </a:fld>
            <a:endParaRPr lang="en-US" dirty="0"/>
          </a:p>
        </p:txBody>
      </p:sp>
    </p:spTree>
    <p:extLst>
      <p:ext uri="{BB962C8B-B14F-4D97-AF65-F5344CB8AC3E}">
        <p14:creationId xmlns:p14="http://schemas.microsoft.com/office/powerpoint/2010/main" val="2676077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pPr marL="228600" indent="-228600">
              <a:buAutoNum type="arabicPeriod"/>
            </a:pPr>
            <a:r>
              <a:rPr lang="en-US" dirty="0"/>
              <a:t>Potential Stat: </a:t>
            </a:r>
            <a:r>
              <a:rPr lang="en-US" baseline="0" dirty="0"/>
              <a:t>“20 Billion connected devices by 2020”?</a:t>
            </a:r>
          </a:p>
          <a:p>
            <a:pPr marL="228600" indent="-228600">
              <a:buAutoNum type="arabicPeriod"/>
            </a:pPr>
            <a:endParaRPr lang="en-US" baseline="0"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14</a:t>
            </a:fld>
            <a:endParaRPr lang="en-US" dirty="0"/>
          </a:p>
        </p:txBody>
      </p:sp>
    </p:spTree>
    <p:extLst>
      <p:ext uri="{BB962C8B-B14F-4D97-AF65-F5344CB8AC3E}">
        <p14:creationId xmlns:p14="http://schemas.microsoft.com/office/powerpoint/2010/main" val="838153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ORCHESTRATE PROCESSES</a:t>
            </a:r>
          </a:p>
          <a:p>
            <a:endParaRPr lang="en-US" dirty="0"/>
          </a:p>
          <a:p>
            <a:r>
              <a:rPr lang="en-US" dirty="0"/>
              <a:t>Our architectural patterns have been to split things up. The problem is how to we connect them properly.</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16</a:t>
            </a:fld>
            <a:endParaRPr lang="en-US" dirty="0"/>
          </a:p>
        </p:txBody>
      </p:sp>
    </p:spTree>
    <p:extLst>
      <p:ext uri="{BB962C8B-B14F-4D97-AF65-F5344CB8AC3E}">
        <p14:creationId xmlns:p14="http://schemas.microsoft.com/office/powerpoint/2010/main" val="2969189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ORCHESTRATE PROCESSES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17</a:t>
            </a:fld>
            <a:endParaRPr lang="en-US" dirty="0"/>
          </a:p>
        </p:txBody>
      </p:sp>
    </p:spTree>
    <p:extLst>
      <p:ext uri="{BB962C8B-B14F-4D97-AF65-F5344CB8AC3E}">
        <p14:creationId xmlns:p14="http://schemas.microsoft.com/office/powerpoint/2010/main" val="3392893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Where we sit generally determines the type of solution we promote/support.</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19</a:t>
            </a:fld>
            <a:endParaRPr lang="en-US"/>
          </a:p>
        </p:txBody>
      </p:sp>
    </p:spTree>
    <p:extLst>
      <p:ext uri="{BB962C8B-B14F-4D97-AF65-F5344CB8AC3E}">
        <p14:creationId xmlns:p14="http://schemas.microsoft.com/office/powerpoint/2010/main" val="503980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26</a:t>
            </a:fld>
            <a:endParaRPr lang="en-US" dirty="0"/>
          </a:p>
        </p:txBody>
      </p:sp>
    </p:spTree>
    <p:extLst>
      <p:ext uri="{BB962C8B-B14F-4D97-AF65-F5344CB8AC3E}">
        <p14:creationId xmlns:p14="http://schemas.microsoft.com/office/powerpoint/2010/main" val="3810721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next steps section will be your wrap up and thank you slides. We are going to add a slide for you to be able to list what’s next before we move to the contact us slide, so that will be available when we distribute the deck to all of Centric. </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30</a:t>
            </a:fld>
            <a:endParaRPr lang="en-US"/>
          </a:p>
        </p:txBody>
      </p:sp>
    </p:spTree>
    <p:extLst>
      <p:ext uri="{BB962C8B-B14F-4D97-AF65-F5344CB8AC3E}">
        <p14:creationId xmlns:p14="http://schemas.microsoft.com/office/powerpoint/2010/main" val="582846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5</a:t>
            </a:fld>
            <a:endParaRPr lang="en-US" dirty="0"/>
          </a:p>
        </p:txBody>
      </p:sp>
    </p:spTree>
    <p:extLst>
      <p:ext uri="{BB962C8B-B14F-4D97-AF65-F5344CB8AC3E}">
        <p14:creationId xmlns:p14="http://schemas.microsoft.com/office/powerpoint/2010/main" val="1268838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a:t>
            </a:r>
          </a:p>
          <a:p>
            <a:pPr marL="342900" indent="-342900">
              <a:buFont typeface="Arial" panose="020B0604020202020204" pitchFamily="34" charset="0"/>
              <a:buChar char="•"/>
            </a:pPr>
            <a:endParaRPr lang="en-US" sz="2000"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6</a:t>
            </a:fld>
            <a:endParaRPr lang="en-US" dirty="0"/>
          </a:p>
        </p:txBody>
      </p:sp>
    </p:spTree>
    <p:extLst>
      <p:ext uri="{BB962C8B-B14F-4D97-AF65-F5344CB8AC3E}">
        <p14:creationId xmlns:p14="http://schemas.microsoft.com/office/powerpoint/2010/main" val="2552875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71450" indent="-171450">
              <a:buFont typeface="Arial" panose="020B0604020202020204" pitchFamily="34" charset="0"/>
              <a:buChar char="•"/>
            </a:pPr>
            <a:r>
              <a:rPr lang="en-US" sz="2800" dirty="0"/>
              <a:t>Cloud</a:t>
            </a:r>
          </a:p>
          <a:p>
            <a:pPr marL="171450" indent="-171450">
              <a:buFont typeface="Arial" panose="020B0604020202020204" pitchFamily="34" charset="0"/>
              <a:buChar char="•"/>
            </a:pPr>
            <a:r>
              <a:rPr lang="en-US" sz="2800" dirty="0"/>
              <a:t>Automation</a:t>
            </a:r>
          </a:p>
          <a:p>
            <a:pPr marL="171450" indent="-171450">
              <a:buFont typeface="Arial" panose="020B0604020202020204" pitchFamily="34" charset="0"/>
              <a:buChar char="•"/>
            </a:pPr>
            <a:r>
              <a:rPr lang="en-US" sz="2800" dirty="0"/>
              <a:t>Test Automation </a:t>
            </a:r>
          </a:p>
          <a:p>
            <a:pPr marL="171450" indent="-171450">
              <a:buFont typeface="Arial" panose="020B0604020202020204" pitchFamily="34" charset="0"/>
              <a:buChar char="•"/>
            </a:pPr>
            <a:r>
              <a:rPr lang="en-US" sz="2800" dirty="0"/>
              <a:t>Continuous Integration</a:t>
            </a:r>
          </a:p>
          <a:p>
            <a:pPr marL="171450" indent="-171450">
              <a:buFont typeface="Arial" panose="020B0604020202020204" pitchFamily="34" charset="0"/>
              <a:buChar char="•"/>
            </a:pPr>
            <a:r>
              <a:rPr lang="en-US" sz="2800" dirty="0"/>
              <a:t>Continuous Delivery</a:t>
            </a:r>
          </a:p>
          <a:p>
            <a:pPr marL="171450" indent="-171450">
              <a:buFont typeface="Arial" panose="020B0604020202020204" pitchFamily="34" charset="0"/>
              <a:buChar char="•"/>
            </a:pPr>
            <a:r>
              <a:rPr lang="en-US" sz="2800" dirty="0"/>
              <a:t>Streaming Analytics</a:t>
            </a:r>
          </a:p>
          <a:p>
            <a:pPr marL="171450" indent="-171450">
              <a:buFont typeface="Arial" panose="020B0604020202020204" pitchFamily="34" charset="0"/>
              <a:buChar char="•"/>
            </a:pPr>
            <a:r>
              <a:rPr lang="en-US" sz="2800" dirty="0"/>
              <a:t>Business Agility</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7</a:t>
            </a:fld>
            <a:endParaRPr lang="en-US" dirty="0"/>
          </a:p>
        </p:txBody>
      </p:sp>
    </p:spTree>
    <p:extLst>
      <p:ext uri="{BB962C8B-B14F-4D97-AF65-F5344CB8AC3E}">
        <p14:creationId xmlns:p14="http://schemas.microsoft.com/office/powerpoint/2010/main" val="1009695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to Centric </a:t>
            </a:r>
            <a:r>
              <a:rPr lang="en-US" dirty="0" err="1"/>
              <a:t>terminlogoy</a:t>
            </a:r>
            <a:r>
              <a:rPr lang="en-US" dirty="0"/>
              <a:t> and align to our Service Offerings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8</a:t>
            </a:fld>
            <a:endParaRPr lang="en-US" dirty="0"/>
          </a:p>
        </p:txBody>
      </p:sp>
    </p:spTree>
    <p:extLst>
      <p:ext uri="{BB962C8B-B14F-4D97-AF65-F5344CB8AC3E}">
        <p14:creationId xmlns:p14="http://schemas.microsoft.com/office/powerpoint/2010/main" val="3745218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9</a:t>
            </a:fld>
            <a:endParaRPr lang="en-US" dirty="0"/>
          </a:p>
        </p:txBody>
      </p:sp>
    </p:spTree>
    <p:extLst>
      <p:ext uri="{BB962C8B-B14F-4D97-AF65-F5344CB8AC3E}">
        <p14:creationId xmlns:p14="http://schemas.microsoft.com/office/powerpoint/2010/main" val="4246395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10</a:t>
            </a:fld>
            <a:endParaRPr lang="en-US" dirty="0"/>
          </a:p>
        </p:txBody>
      </p:sp>
    </p:spTree>
    <p:extLst>
      <p:ext uri="{BB962C8B-B14F-4D97-AF65-F5344CB8AC3E}">
        <p14:creationId xmlns:p14="http://schemas.microsoft.com/office/powerpoint/2010/main" val="1555058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11</a:t>
            </a:fld>
            <a:endParaRPr lang="en-US" dirty="0"/>
          </a:p>
        </p:txBody>
      </p:sp>
    </p:spTree>
    <p:extLst>
      <p:ext uri="{BB962C8B-B14F-4D97-AF65-F5344CB8AC3E}">
        <p14:creationId xmlns:p14="http://schemas.microsoft.com/office/powerpoint/2010/main" val="289926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down the silos.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12</a:t>
            </a:fld>
            <a:endParaRPr lang="en-US" dirty="0"/>
          </a:p>
        </p:txBody>
      </p:sp>
    </p:spTree>
    <p:extLst>
      <p:ext uri="{BB962C8B-B14F-4D97-AF65-F5344CB8AC3E}">
        <p14:creationId xmlns:p14="http://schemas.microsoft.com/office/powerpoint/2010/main" val="3505867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13.jpe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endParaRPr lang="en-US" dirty="0"/>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728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pic>
        <p:nvPicPr>
          <p:cNvPr id="13" name="Picture 12">
            <a:extLst>
              <a:ext uri="{FF2B5EF4-FFF2-40B4-BE49-F238E27FC236}">
                <a16:creationId xmlns:a16="http://schemas.microsoft.com/office/drawing/2014/main" id="{F1C8864A-7436-914C-9A95-6644EC02339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4339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7"/>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pic>
        <p:nvPicPr>
          <p:cNvPr id="11" name="Picture 10">
            <a:extLst>
              <a:ext uri="{FF2B5EF4-FFF2-40B4-BE49-F238E27FC236}">
                <a16:creationId xmlns:a16="http://schemas.microsoft.com/office/drawing/2014/main" id="{E8420158-40FE-C848-852D-870E6AA7E7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23651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84CB3-4471-FD46-8E49-82509D651F54}"/>
              </a:ext>
            </a:extLst>
          </p:cNvPr>
          <p:cNvSpPr/>
          <p:nvPr userDrawn="1"/>
        </p:nvSpPr>
        <p:spPr>
          <a:xfrm>
            <a:off x="0" y="0"/>
            <a:ext cx="12192000" cy="6858000"/>
          </a:xfrm>
          <a:prstGeom prst="rect">
            <a:avLst/>
          </a:prstGeom>
          <a:solidFill>
            <a:schemeClr val="tx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dirty="0"/>
              <a:t>Put Your Big, Important Statement Here</a:t>
            </a:r>
            <a:br>
              <a:rPr lang="en-US" dirty="0"/>
            </a:br>
            <a:r>
              <a:rPr lang="en-US" dirty="0"/>
              <a:t>and fill background with image</a:t>
            </a:r>
          </a:p>
        </p:txBody>
      </p:sp>
      <p:pic>
        <p:nvPicPr>
          <p:cNvPr id="7" name="Picture 6">
            <a:extLst>
              <a:ext uri="{FF2B5EF4-FFF2-40B4-BE49-F238E27FC236}">
                <a16:creationId xmlns:a16="http://schemas.microsoft.com/office/drawing/2014/main" id="{37568C09-13E5-844B-BF2B-045441EA7D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Tree>
    <p:extLst>
      <p:ext uri="{BB962C8B-B14F-4D97-AF65-F5344CB8AC3E}">
        <p14:creationId xmlns:p14="http://schemas.microsoft.com/office/powerpoint/2010/main" val="223910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dirty="0"/>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3722"/>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158254"/>
            <a:ext cx="1821873" cy="234265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42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320438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dirty="0"/>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32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575" y="0"/>
            <a:ext cx="12353575" cy="6902426"/>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63645" y="-12651"/>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2800" b="1" i="0" spc="30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29000188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5473"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2800" b="1" i="0" spc="30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867312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689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76901"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2800" b="1" i="0" spc="30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2489718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6825B-DF16-DA47-92CF-DB4CDDF09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819" y="24563"/>
            <a:ext cx="12211819" cy="6858000"/>
          </a:xfrm>
          <a:prstGeom prst="rect">
            <a:avLst/>
          </a:prstGeom>
        </p:spPr>
      </p:pic>
      <p:pic>
        <p:nvPicPr>
          <p:cNvPr id="5" name="Picture 4">
            <a:extLst>
              <a:ext uri="{FF2B5EF4-FFF2-40B4-BE49-F238E27FC236}">
                <a16:creationId xmlns:a16="http://schemas.microsoft.com/office/drawing/2014/main" id="{0BBEAF3A-5E52-7B43-894F-8B7EB88640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6" name="TextBox 5">
            <a:extLst>
              <a:ext uri="{FF2B5EF4-FFF2-40B4-BE49-F238E27FC236}">
                <a16:creationId xmlns:a16="http://schemas.microsoft.com/office/drawing/2014/main" id="{24B67855-A946-BA4D-BADC-DABDEB19B4FC}"/>
              </a:ext>
            </a:extLst>
          </p:cNvPr>
          <p:cNvSpPr txBox="1"/>
          <p:nvPr userDrawn="1"/>
        </p:nvSpPr>
        <p:spPr>
          <a:xfrm>
            <a:off x="5032429" y="2627479"/>
            <a:ext cx="172536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Fill with screenshot</a:t>
            </a:r>
          </a:p>
        </p:txBody>
      </p:sp>
      <p:grpSp>
        <p:nvGrpSpPr>
          <p:cNvPr id="7" name="Group 6">
            <a:extLst>
              <a:ext uri="{FF2B5EF4-FFF2-40B4-BE49-F238E27FC236}">
                <a16:creationId xmlns:a16="http://schemas.microsoft.com/office/drawing/2014/main" id="{A565C3A2-47B0-EF4D-833A-661D2FE4DEAC}"/>
              </a:ext>
            </a:extLst>
          </p:cNvPr>
          <p:cNvGrpSpPr/>
          <p:nvPr userDrawn="1"/>
        </p:nvGrpSpPr>
        <p:grpSpPr>
          <a:xfrm>
            <a:off x="2265249" y="1408948"/>
            <a:ext cx="7639799" cy="4376054"/>
            <a:chOff x="2007319" y="1438225"/>
            <a:chExt cx="8493749" cy="4865200"/>
          </a:xfrm>
        </p:grpSpPr>
        <p:sp>
          <p:nvSpPr>
            <p:cNvPr id="8" name="Freeform 7">
              <a:extLst>
                <a:ext uri="{FF2B5EF4-FFF2-40B4-BE49-F238E27FC236}">
                  <a16:creationId xmlns:a16="http://schemas.microsoft.com/office/drawing/2014/main" id="{D0479BD0-BB1B-2A49-82B4-225C0CD6A74E}"/>
                </a:ext>
              </a:extLst>
            </p:cNvPr>
            <p:cNvSpPr>
              <a:spLocks/>
            </p:cNvSpPr>
            <p:nvPr/>
          </p:nvSpPr>
          <p:spPr bwMode="auto">
            <a:xfrm>
              <a:off x="2007319" y="6114624"/>
              <a:ext cx="4278332"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5461D986-3998-0C47-8779-81FF15DA4F37}"/>
                </a:ext>
              </a:extLst>
            </p:cNvPr>
            <p:cNvSpPr>
              <a:spLocks/>
            </p:cNvSpPr>
            <p:nvPr/>
          </p:nvSpPr>
          <p:spPr bwMode="auto">
            <a:xfrm>
              <a:off x="6222734" y="6114624"/>
              <a:ext cx="4278332"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51F3E09E-4CF1-D24D-A7B1-2E96B654CEFE}"/>
                </a:ext>
              </a:extLst>
            </p:cNvPr>
            <p:cNvSpPr>
              <a:spLocks/>
            </p:cNvSpPr>
            <p:nvPr/>
          </p:nvSpPr>
          <p:spPr bwMode="auto">
            <a:xfrm>
              <a:off x="2868793" y="1438225"/>
              <a:ext cx="6838561" cy="466671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75000"/>
                <a:lumOff val="25000"/>
              </a:schemeClr>
            </a:solidFill>
            <a:ln w="31750">
              <a:solidFill>
                <a:schemeClr val="bg1">
                  <a:lumMod val="75000"/>
                </a:schemeClr>
              </a:solid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A890A51D-55E9-3640-8129-FA7F27142489}"/>
                </a:ext>
              </a:extLst>
            </p:cNvPr>
            <p:cNvSpPr>
              <a:spLocks noChangeArrowheads="1"/>
            </p:cNvSpPr>
            <p:nvPr/>
          </p:nvSpPr>
          <p:spPr bwMode="auto">
            <a:xfrm>
              <a:off x="2007319" y="6037169"/>
              <a:ext cx="8493749" cy="154911"/>
            </a:xfrm>
            <a:prstGeom prst="rect">
              <a:avLst/>
            </a:prstGeom>
            <a:solidFill>
              <a:schemeClr val="bg1">
                <a:lumMod val="8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410910BA-63BA-3546-B9E9-CAE8124575DD}"/>
                </a:ext>
              </a:extLst>
            </p:cNvPr>
            <p:cNvSpPr>
              <a:spLocks/>
            </p:cNvSpPr>
            <p:nvPr/>
          </p:nvSpPr>
          <p:spPr bwMode="auto">
            <a:xfrm>
              <a:off x="5641962" y="6037170"/>
              <a:ext cx="1219614"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E33A9BF-E9D6-1040-AD23-6865D3D91616}"/>
                </a:ext>
              </a:extLst>
            </p:cNvPr>
            <p:cNvSpPr>
              <a:spLocks noChangeArrowheads="1"/>
            </p:cNvSpPr>
            <p:nvPr/>
          </p:nvSpPr>
          <p:spPr bwMode="auto">
            <a:xfrm>
              <a:off x="3096260" y="1733528"/>
              <a:ext cx="6383621" cy="4032549"/>
            </a:xfrm>
            <a:prstGeom prst="rect">
              <a:avLst/>
            </a:prstGeom>
            <a:solidFill>
              <a:schemeClr val="bg1">
                <a:lumMod val="9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4" name="Oval 13">
              <a:extLst>
                <a:ext uri="{FF2B5EF4-FFF2-40B4-BE49-F238E27FC236}">
                  <a16:creationId xmlns:a16="http://schemas.microsoft.com/office/drawing/2014/main" id="{A0305919-F49C-1C42-868F-366CEE99F846}"/>
                </a:ext>
              </a:extLst>
            </p:cNvPr>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a typeface="Open Sans" panose="020B0606030504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EFD55AA6-D597-E648-A814-B7F6EDFACE6D}"/>
              </a:ext>
            </a:extLst>
          </p:cNvPr>
          <p:cNvSpPr>
            <a:spLocks noGrp="1"/>
          </p:cNvSpPr>
          <p:nvPr>
            <p:ph type="title"/>
          </p:nvPr>
        </p:nvSpPr>
        <p:spPr>
          <a:xfrm>
            <a:off x="330978" y="228600"/>
            <a:ext cx="11584516" cy="521677"/>
          </a:xfrm>
          <a:prstGeom prst="rect">
            <a:avLst/>
          </a:prstGeom>
        </p:spPr>
        <p:txBody>
          <a:bodyPr/>
          <a:lstStyle>
            <a:lvl1pPr>
              <a:defRPr b="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7F501475-523A-9643-8CDD-EB7EEEF710C2}"/>
              </a:ext>
            </a:extLst>
          </p:cNvPr>
          <p:cNvSpPr>
            <a:spLocks noGrp="1"/>
          </p:cNvSpPr>
          <p:nvPr>
            <p:ph type="pic" sz="quarter" idx="10"/>
          </p:nvPr>
        </p:nvSpPr>
        <p:spPr>
          <a:xfrm>
            <a:off x="3244709" y="1664774"/>
            <a:ext cx="5741820" cy="362711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5"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6" name="Oval 15">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Tree>
    <p:extLst>
      <p:ext uri="{BB962C8B-B14F-4D97-AF65-F5344CB8AC3E}">
        <p14:creationId xmlns:p14="http://schemas.microsoft.com/office/powerpoint/2010/main" val="346081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204431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578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dirty="0"/>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9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dirty="0"/>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9963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8795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9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79376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262210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545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pic>
        <p:nvPicPr>
          <p:cNvPr id="11" name="Picture 10">
            <a:extLst>
              <a:ext uri="{FF2B5EF4-FFF2-40B4-BE49-F238E27FC236}">
                <a16:creationId xmlns:a16="http://schemas.microsoft.com/office/drawing/2014/main" id="{8134D7D7-4D91-7A46-AD10-3880DD2187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47388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15649" y="6309872"/>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defRPr>
            </a:lvl1pPr>
          </a:lstStyle>
          <a:p>
            <a:pPr lvl="0"/>
            <a:r>
              <a:rPr lang="en-US" dirty="0"/>
              <a:t>MONTH YEAR</a:t>
            </a:r>
          </a:p>
        </p:txBody>
      </p:sp>
      <p:pic>
        <p:nvPicPr>
          <p:cNvPr id="13" name="Picture 12">
            <a:extLst>
              <a:ext uri="{FF2B5EF4-FFF2-40B4-BE49-F238E27FC236}">
                <a16:creationId xmlns:a16="http://schemas.microsoft.com/office/drawing/2014/main" id="{C4C8B9F6-18D3-F34F-A367-73B1553311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55092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1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562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pic>
        <p:nvPicPr>
          <p:cNvPr id="13" name="Picture 12">
            <a:extLst>
              <a:ext uri="{FF2B5EF4-FFF2-40B4-BE49-F238E27FC236}">
                <a16:creationId xmlns:a16="http://schemas.microsoft.com/office/drawing/2014/main" id="{F1CFCB71-7515-6A49-9E59-8BD36C2926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322536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7"/>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pic>
        <p:nvPicPr>
          <p:cNvPr id="11" name="Picture 10">
            <a:extLst>
              <a:ext uri="{FF2B5EF4-FFF2-40B4-BE49-F238E27FC236}">
                <a16:creationId xmlns:a16="http://schemas.microsoft.com/office/drawing/2014/main" id="{6DC8573C-9DB1-174F-9712-832EFA0572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302505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accent1"/>
                </a:solidFill>
                <a:latin typeface="Arial" panose="020B0604020202020204" pitchFamily="34" charset="0"/>
                <a:cs typeface="Arial" panose="020B0604020202020204" pitchFamily="34" charset="0"/>
              </a:defRPr>
            </a:lvl1pPr>
          </a:lstStyle>
          <a:p>
            <a:r>
              <a:rPr lang="en-US" dirty="0"/>
              <a:t>Put Your Big, Important Statement Here</a:t>
            </a:r>
            <a:br>
              <a:rPr lang="en-US" dirty="0"/>
            </a:br>
            <a:r>
              <a:rPr lang="en-US" dirty="0"/>
              <a:t>and fill background with image</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0"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212773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endParaRPr lang="en-US" dirty="0"/>
          </a:p>
        </p:txBody>
      </p:sp>
      <p:sp>
        <p:nvSpPr>
          <p:cNvPr id="3" name="TextBox 2">
            <a:extLst>
              <a:ext uri="{FF2B5EF4-FFF2-40B4-BE49-F238E27FC236}">
                <a16:creationId xmlns:a16="http://schemas.microsoft.com/office/drawing/2014/main" id="{FC995BF0-0474-0F43-8114-6279725C575C}"/>
              </a:ext>
            </a:extLst>
          </p:cNvPr>
          <p:cNvSpPr txBox="1"/>
          <p:nvPr userDrawn="1"/>
        </p:nvSpPr>
        <p:spPr>
          <a:xfrm>
            <a:off x="2875282" y="646918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42268769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dirty="0"/>
              <a:t>Click to edit Master title style</a:t>
            </a:r>
            <a:endParaRPr lang="en-ID" dirty="0"/>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154983"/>
            <a:ext cx="1821873" cy="2339383"/>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20198"/>
            <a:ext cx="1821873" cy="2504598"/>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304360"/>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4936838"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pic>
        <p:nvPicPr>
          <p:cNvPr id="16" name="Picture 15">
            <a:extLst>
              <a:ext uri="{FF2B5EF4-FFF2-40B4-BE49-F238E27FC236}">
                <a16:creationId xmlns:a16="http://schemas.microsoft.com/office/drawing/2014/main" id="{103DFBB5-B57C-834D-A31E-FDE70D80EE3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1658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dirty="0"/>
              <a:t>Click to edit Master text styles</a:t>
            </a:r>
          </a:p>
        </p:txBody>
      </p:sp>
    </p:spTree>
    <p:extLst>
      <p:ext uri="{BB962C8B-B14F-4D97-AF65-F5344CB8AC3E}">
        <p14:creationId xmlns:p14="http://schemas.microsoft.com/office/powerpoint/2010/main" val="274488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dirty="0"/>
              <a:t>Click to edit Master title style</a:t>
            </a:r>
            <a:endParaRPr lang="id-ID" dirty="0"/>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238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3113656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2)">
                                      <p:cBhvr>
                                        <p:cTn id="7" dur="2000"/>
                                        <p:tgtEl>
                                          <p:spTgt spid="13"/>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2" presetClass="entr" presetSubtype="4"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a:lvl1pPr>
          </a:lstStyle>
          <a:p>
            <a:r>
              <a:rPr lang="en-US" dirty="0"/>
              <a:t>Click to edit Master title style</a:t>
            </a:r>
          </a:p>
        </p:txBody>
      </p:sp>
    </p:spTree>
    <p:extLst>
      <p:ext uri="{BB962C8B-B14F-4D97-AF65-F5344CB8AC3E}">
        <p14:creationId xmlns:p14="http://schemas.microsoft.com/office/powerpoint/2010/main" val="20108348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74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endParaRPr lang="en-US" dirty="0"/>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725" y="1020652"/>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15649" y="6309872"/>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8D07BAD-EBA6-1341-9A93-DD368B9FB4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1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EA14BC37-A061-3D44-922F-FF3F887BCB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56847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7"/>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84CB3-4471-FD46-8E49-82509D651F54}"/>
              </a:ext>
            </a:extLst>
          </p:cNvPr>
          <p:cNvSpPr/>
          <p:nvPr userDrawn="1"/>
        </p:nvSpPr>
        <p:spPr>
          <a:xfrm>
            <a:off x="0" y="0"/>
            <a:ext cx="12192000" cy="6858000"/>
          </a:xfrm>
          <a:prstGeom prst="rect">
            <a:avLst/>
          </a:prstGeom>
          <a:solidFill>
            <a:schemeClr val="tx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dirty="0"/>
              <a:t>Put Your Big, Important Statement Here</a:t>
            </a:r>
            <a:br>
              <a:rPr lang="en-US" dirty="0"/>
            </a:br>
            <a:r>
              <a:rPr lang="en-US" dirty="0"/>
              <a:t>and fill background with image</a:t>
            </a:r>
          </a:p>
        </p:txBody>
      </p:sp>
      <p:pic>
        <p:nvPicPr>
          <p:cNvPr id="7" name="Picture 6">
            <a:extLst>
              <a:ext uri="{FF2B5EF4-FFF2-40B4-BE49-F238E27FC236}">
                <a16:creationId xmlns:a16="http://schemas.microsoft.com/office/drawing/2014/main" id="{37568C09-13E5-844B-BF2B-045441EA7D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
        <p:nvSpPr>
          <p:cNvPr id="10" name="TextBox 9">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Drag picture to placeholder or click icon to add</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dirty="0"/>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3722"/>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722"/>
            <a:ext cx="1821873" cy="234265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4909538" y="647749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en-US" dirty="0"/>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9217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BDAE5DC-E10D-F042-8C28-23799DF072E6}"/>
              </a:ext>
            </a:extLst>
          </p:cNvPr>
          <p:cNvSpPr>
            <a:spLocks noGrp="1"/>
          </p:cNvSpPr>
          <p:nvPr>
            <p:ph type="title"/>
          </p:nvPr>
        </p:nvSpPr>
        <p:spPr>
          <a:xfrm>
            <a:off x="303213" y="386004"/>
            <a:ext cx="10515600" cy="668225"/>
          </a:xfrm>
          <a:prstGeom prst="rect">
            <a:avLst/>
          </a:prstGeom>
        </p:spPr>
        <p:txBody>
          <a:bodyPr/>
          <a:lstStyle>
            <a:lvl1pPr>
              <a:defRPr b="0"/>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575" y="0"/>
            <a:ext cx="12353575" cy="6902426"/>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63645" y="-12651"/>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5473"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689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76901"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6825B-DF16-DA47-92CF-DB4CDDF09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819" y="24563"/>
            <a:ext cx="12211819" cy="6858000"/>
          </a:xfrm>
          <a:prstGeom prst="rect">
            <a:avLst/>
          </a:prstGeom>
        </p:spPr>
      </p:pic>
      <p:pic>
        <p:nvPicPr>
          <p:cNvPr id="5" name="Picture 4">
            <a:extLst>
              <a:ext uri="{FF2B5EF4-FFF2-40B4-BE49-F238E27FC236}">
                <a16:creationId xmlns:a16="http://schemas.microsoft.com/office/drawing/2014/main" id="{0BBEAF3A-5E52-7B43-894F-8B7EB88640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6" name="TextBox 5">
            <a:extLst>
              <a:ext uri="{FF2B5EF4-FFF2-40B4-BE49-F238E27FC236}">
                <a16:creationId xmlns:a16="http://schemas.microsoft.com/office/drawing/2014/main" id="{24B67855-A946-BA4D-BADC-DABDEB19B4FC}"/>
              </a:ext>
            </a:extLst>
          </p:cNvPr>
          <p:cNvSpPr txBox="1"/>
          <p:nvPr userDrawn="1"/>
        </p:nvSpPr>
        <p:spPr>
          <a:xfrm>
            <a:off x="5032429" y="2627479"/>
            <a:ext cx="172536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Fill with screenshot</a:t>
            </a:r>
          </a:p>
        </p:txBody>
      </p:sp>
      <p:grpSp>
        <p:nvGrpSpPr>
          <p:cNvPr id="7" name="Group 6">
            <a:extLst>
              <a:ext uri="{FF2B5EF4-FFF2-40B4-BE49-F238E27FC236}">
                <a16:creationId xmlns:a16="http://schemas.microsoft.com/office/drawing/2014/main" id="{A565C3A2-47B0-EF4D-833A-661D2FE4DEAC}"/>
              </a:ext>
            </a:extLst>
          </p:cNvPr>
          <p:cNvGrpSpPr/>
          <p:nvPr userDrawn="1"/>
        </p:nvGrpSpPr>
        <p:grpSpPr>
          <a:xfrm>
            <a:off x="2265249" y="1408948"/>
            <a:ext cx="7639799" cy="4376054"/>
            <a:chOff x="2007319" y="1438225"/>
            <a:chExt cx="8493749" cy="4865200"/>
          </a:xfrm>
        </p:grpSpPr>
        <p:sp>
          <p:nvSpPr>
            <p:cNvPr id="8" name="Freeform 7">
              <a:extLst>
                <a:ext uri="{FF2B5EF4-FFF2-40B4-BE49-F238E27FC236}">
                  <a16:creationId xmlns:a16="http://schemas.microsoft.com/office/drawing/2014/main" id="{D0479BD0-BB1B-2A49-82B4-225C0CD6A74E}"/>
                </a:ext>
              </a:extLst>
            </p:cNvPr>
            <p:cNvSpPr>
              <a:spLocks/>
            </p:cNvSpPr>
            <p:nvPr/>
          </p:nvSpPr>
          <p:spPr bwMode="auto">
            <a:xfrm>
              <a:off x="2007319" y="6114624"/>
              <a:ext cx="4278332"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5461D986-3998-0C47-8779-81FF15DA4F37}"/>
                </a:ext>
              </a:extLst>
            </p:cNvPr>
            <p:cNvSpPr>
              <a:spLocks/>
            </p:cNvSpPr>
            <p:nvPr/>
          </p:nvSpPr>
          <p:spPr bwMode="auto">
            <a:xfrm>
              <a:off x="6222734" y="6114624"/>
              <a:ext cx="4278332"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51F3E09E-4CF1-D24D-A7B1-2E96B654CEFE}"/>
                </a:ext>
              </a:extLst>
            </p:cNvPr>
            <p:cNvSpPr>
              <a:spLocks/>
            </p:cNvSpPr>
            <p:nvPr/>
          </p:nvSpPr>
          <p:spPr bwMode="auto">
            <a:xfrm>
              <a:off x="2868793" y="1438225"/>
              <a:ext cx="6838561" cy="466671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75000"/>
                <a:lumOff val="25000"/>
              </a:schemeClr>
            </a:solidFill>
            <a:ln w="31750">
              <a:solidFill>
                <a:schemeClr val="bg1">
                  <a:lumMod val="75000"/>
                </a:schemeClr>
              </a:solid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A890A51D-55E9-3640-8129-FA7F27142489}"/>
                </a:ext>
              </a:extLst>
            </p:cNvPr>
            <p:cNvSpPr>
              <a:spLocks noChangeArrowheads="1"/>
            </p:cNvSpPr>
            <p:nvPr/>
          </p:nvSpPr>
          <p:spPr bwMode="auto">
            <a:xfrm>
              <a:off x="2007319" y="6037169"/>
              <a:ext cx="8493749" cy="154911"/>
            </a:xfrm>
            <a:prstGeom prst="rect">
              <a:avLst/>
            </a:prstGeom>
            <a:solidFill>
              <a:schemeClr val="bg1">
                <a:lumMod val="8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410910BA-63BA-3546-B9E9-CAE8124575DD}"/>
                </a:ext>
              </a:extLst>
            </p:cNvPr>
            <p:cNvSpPr>
              <a:spLocks/>
            </p:cNvSpPr>
            <p:nvPr/>
          </p:nvSpPr>
          <p:spPr bwMode="auto">
            <a:xfrm>
              <a:off x="5641962" y="6037170"/>
              <a:ext cx="1219614"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E33A9BF-E9D6-1040-AD23-6865D3D91616}"/>
                </a:ext>
              </a:extLst>
            </p:cNvPr>
            <p:cNvSpPr>
              <a:spLocks noChangeArrowheads="1"/>
            </p:cNvSpPr>
            <p:nvPr/>
          </p:nvSpPr>
          <p:spPr bwMode="auto">
            <a:xfrm>
              <a:off x="3096260" y="1733528"/>
              <a:ext cx="6383621" cy="4032549"/>
            </a:xfrm>
            <a:prstGeom prst="rect">
              <a:avLst/>
            </a:prstGeom>
            <a:solidFill>
              <a:schemeClr val="bg1">
                <a:lumMod val="9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4" name="Oval 13">
              <a:extLst>
                <a:ext uri="{FF2B5EF4-FFF2-40B4-BE49-F238E27FC236}">
                  <a16:creationId xmlns:a16="http://schemas.microsoft.com/office/drawing/2014/main" id="{A0305919-F49C-1C42-868F-366CEE99F846}"/>
                </a:ext>
              </a:extLst>
            </p:cNvPr>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a typeface="Open Sans" panose="020B0606030504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EFD55AA6-D597-E648-A814-B7F6EDFACE6D}"/>
              </a:ext>
            </a:extLst>
          </p:cNvPr>
          <p:cNvSpPr>
            <a:spLocks noGrp="1"/>
          </p:cNvSpPr>
          <p:nvPr>
            <p:ph type="title"/>
          </p:nvPr>
        </p:nvSpPr>
        <p:spPr>
          <a:xfrm>
            <a:off x="330978" y="228600"/>
            <a:ext cx="11584516" cy="521677"/>
          </a:xfrm>
          <a:prstGeom prst="rect">
            <a:avLst/>
          </a:prstGeom>
        </p:spPr>
        <p:txBody>
          <a:bodyPr/>
          <a:lstStyle>
            <a:lvl1pPr>
              <a:defRPr b="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8" name="Picture Placeholder 17">
            <a:extLst>
              <a:ext uri="{FF2B5EF4-FFF2-40B4-BE49-F238E27FC236}">
                <a16:creationId xmlns:a16="http://schemas.microsoft.com/office/drawing/2014/main" id="{7F501475-523A-9643-8CDD-EB7EEEF710C2}"/>
              </a:ext>
            </a:extLst>
          </p:cNvPr>
          <p:cNvSpPr>
            <a:spLocks noGrp="1"/>
          </p:cNvSpPr>
          <p:nvPr>
            <p:ph type="pic" sz="quarter" idx="10"/>
          </p:nvPr>
        </p:nvSpPr>
        <p:spPr>
          <a:xfrm>
            <a:off x="3244709" y="1664774"/>
            <a:ext cx="5741820" cy="362711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Drag picture to placeholder or click icon to add</a:t>
            </a:r>
            <a:endParaRPr lang="en-US" dirty="0"/>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bg1"/>
                </a:solidFill>
                <a:latin typeface="Arial" panose="020B0604020202020204" pitchFamily="34" charset="0"/>
                <a:cs typeface="Arial" panose="020B0604020202020204" pitchFamily="34" charset="0"/>
              </a:rPr>
              <a:t>PROPRIETARY AND CONFIDENTIAL</a:t>
            </a:r>
            <a:endParaRPr lang="en-US" sz="800" b="0" i="0" dirty="0">
              <a:solidFill>
                <a:schemeClr val="bg1"/>
              </a:solidFill>
              <a:latin typeface="Arial" panose="020B0604020202020204" pitchFamily="34" charset="0"/>
            </a:endParaRPr>
          </a:p>
        </p:txBody>
      </p:sp>
      <p:sp>
        <p:nvSpPr>
          <p:cNvPr id="16"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7" name="Oval 16">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207165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801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pic>
        <p:nvPicPr>
          <p:cNvPr id="11" name="Picture 10">
            <a:extLst>
              <a:ext uri="{FF2B5EF4-FFF2-40B4-BE49-F238E27FC236}">
                <a16:creationId xmlns:a16="http://schemas.microsoft.com/office/drawing/2014/main" id="{1AB36FB6-1E4C-764A-B69D-F5349565A5D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88159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15649" y="6309872"/>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defRPr>
            </a:lvl1pPr>
          </a:lstStyle>
          <a:p>
            <a:pPr lvl="0"/>
            <a:r>
              <a:rPr lang="en-US" dirty="0"/>
              <a:t>MONTH YEAR</a:t>
            </a:r>
          </a:p>
        </p:txBody>
      </p:sp>
      <p:pic>
        <p:nvPicPr>
          <p:cNvPr id="13" name="Picture 12">
            <a:extLst>
              <a:ext uri="{FF2B5EF4-FFF2-40B4-BE49-F238E27FC236}">
                <a16:creationId xmlns:a16="http://schemas.microsoft.com/office/drawing/2014/main" id="{4EBAB20A-1805-2642-9AF4-459F5C4722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390000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image" Target="../media/image1.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Tree>
    <p:extLst>
      <p:ext uri="{BB962C8B-B14F-4D97-AF65-F5344CB8AC3E}">
        <p14:creationId xmlns:p14="http://schemas.microsoft.com/office/powerpoint/2010/main" val="3251991130"/>
      </p:ext>
    </p:extLst>
  </p:cSld>
  <p:clrMap bg1="lt1" tx1="dk1" bg2="lt2" tx2="dk2" accent1="accent1" accent2="accent2" accent3="accent3" accent4="accent4" accent5="accent5" accent6="accent6" hlink="hlink" folHlink="folHlink"/>
  <p:sldLayoutIdLst>
    <p:sldLayoutId id="2147484216" r:id="rId1"/>
    <p:sldLayoutId id="2147484169" r:id="rId2"/>
    <p:sldLayoutId id="2147484187" r:id="rId3"/>
    <p:sldLayoutId id="2147484212" r:id="rId4"/>
    <p:sldLayoutId id="2147484190" r:id="rId5"/>
    <p:sldLayoutId id="2147484204" r:id="rId6"/>
    <p:sldLayoutId id="2147484224" r:id="rId7"/>
    <p:sldLayoutId id="2147484167" r:id="rId8"/>
    <p:sldLayoutId id="2147484221" r:id="rId9"/>
    <p:sldLayoutId id="2147484222" r:id="rId10"/>
    <p:sldLayoutId id="2147484223" r:id="rId11"/>
    <p:sldLayoutId id="2147484188" r:id="rId12"/>
    <p:sldLayoutId id="2147484206" r:id="rId13"/>
    <p:sldLayoutId id="2147484217" r:id="rId14"/>
    <p:sldLayoutId id="2147484208" r:id="rId15"/>
    <p:sldLayoutId id="2147484218" r:id="rId16"/>
    <p:sldLayoutId id="2147484194" r:id="rId17"/>
    <p:sldLayoutId id="2147484219" r:id="rId18"/>
    <p:sldLayoutId id="2147484225"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userDrawn="1">
          <p15:clr>
            <a:srgbClr val="F26B43"/>
          </p15:clr>
        </p15:guide>
        <p15:guide id="31"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033239309"/>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5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448289392"/>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 id="2147484264" r:id="rId13"/>
    <p:sldLayoutId id="2147484265" r:id="rId14"/>
    <p:sldLayoutId id="2147484266" r:id="rId15"/>
    <p:sldLayoutId id="2147484267" r:id="rId16"/>
    <p:sldLayoutId id="2147484268" r:id="rId17"/>
    <p:sldLayoutId id="2147484269" r:id="rId18"/>
    <p:sldLayoutId id="2147484270" r:id="rId19"/>
    <p:sldLayoutId id="2147484271" r:id="rId20"/>
    <p:sldLayoutId id="2147484272"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3E1-B460-924F-867E-DBB3C3100B45}"/>
              </a:ext>
            </a:extLst>
          </p:cNvPr>
          <p:cNvSpPr>
            <a:spLocks noGrp="1"/>
          </p:cNvSpPr>
          <p:nvPr>
            <p:ph type="body" idx="10"/>
          </p:nvPr>
        </p:nvSpPr>
        <p:spPr>
          <a:xfrm>
            <a:off x="538160" y="3678747"/>
            <a:ext cx="11582400" cy="518266"/>
          </a:xfrm>
        </p:spPr>
        <p:txBody>
          <a:bodyPr/>
          <a:lstStyle/>
          <a:p>
            <a:r>
              <a:rPr lang="en-US" dirty="0"/>
              <a:t>Shawn Wallace</a:t>
            </a:r>
          </a:p>
        </p:txBody>
      </p:sp>
      <p:sp>
        <p:nvSpPr>
          <p:cNvPr id="3" name="Title 2">
            <a:extLst>
              <a:ext uri="{FF2B5EF4-FFF2-40B4-BE49-F238E27FC236}">
                <a16:creationId xmlns:a16="http://schemas.microsoft.com/office/drawing/2014/main" id="{6507C344-3567-F14A-872A-D6D94B0422F3}"/>
              </a:ext>
            </a:extLst>
          </p:cNvPr>
          <p:cNvSpPr>
            <a:spLocks noGrp="1"/>
          </p:cNvSpPr>
          <p:nvPr>
            <p:ph type="ctrTitle"/>
          </p:nvPr>
        </p:nvSpPr>
        <p:spPr>
          <a:xfrm>
            <a:off x="533400" y="2016255"/>
            <a:ext cx="11584516" cy="656503"/>
          </a:xfrm>
        </p:spPr>
        <p:txBody>
          <a:bodyPr/>
          <a:lstStyle/>
          <a:p>
            <a:r>
              <a:rPr lang="en-US" dirty="0" err="1"/>
              <a:t>Cincyville</a:t>
            </a:r>
            <a:r>
              <a:rPr lang="en-US" dirty="0"/>
              <a:t> Tech Circle and </a:t>
            </a:r>
            <a:br>
              <a:rPr lang="en-US" dirty="0"/>
            </a:br>
            <a:r>
              <a:rPr lang="en-US" dirty="0"/>
              <a:t>Data &amp; Analytics Meetup</a:t>
            </a:r>
          </a:p>
        </p:txBody>
      </p:sp>
      <p:sp>
        <p:nvSpPr>
          <p:cNvPr id="4" name="Text Placeholder 3">
            <a:extLst>
              <a:ext uri="{FF2B5EF4-FFF2-40B4-BE49-F238E27FC236}">
                <a16:creationId xmlns:a16="http://schemas.microsoft.com/office/drawing/2014/main" id="{1CA756A4-3699-9F4D-99D3-8F6CA4D45694}"/>
              </a:ext>
            </a:extLst>
          </p:cNvPr>
          <p:cNvSpPr>
            <a:spLocks noGrp="1"/>
          </p:cNvSpPr>
          <p:nvPr>
            <p:ph type="body" sz="quarter" idx="11"/>
          </p:nvPr>
        </p:nvSpPr>
        <p:spPr/>
        <p:txBody>
          <a:bodyPr/>
          <a:lstStyle/>
          <a:p>
            <a:r>
              <a:rPr lang="en-US" dirty="0"/>
              <a:t>October 2022</a:t>
            </a:r>
          </a:p>
        </p:txBody>
      </p:sp>
    </p:spTree>
    <p:extLst>
      <p:ext uri="{BB962C8B-B14F-4D97-AF65-F5344CB8AC3E}">
        <p14:creationId xmlns:p14="http://schemas.microsoft.com/office/powerpoint/2010/main" val="1582796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2A46734-3003-C6CB-8145-188BDFD256E5}"/>
              </a:ext>
            </a:extLst>
          </p:cNvPr>
          <p:cNvSpPr/>
          <p:nvPr/>
        </p:nvSpPr>
        <p:spPr>
          <a:xfrm>
            <a:off x="2886188" y="2255075"/>
            <a:ext cx="3657600" cy="3657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Business Consulting Services</a:t>
            </a:r>
          </a:p>
        </p:txBody>
      </p:sp>
      <p:sp>
        <p:nvSpPr>
          <p:cNvPr id="3" name="Oval 2">
            <a:extLst>
              <a:ext uri="{FF2B5EF4-FFF2-40B4-BE49-F238E27FC236}">
                <a16:creationId xmlns:a16="http://schemas.microsoft.com/office/drawing/2014/main" id="{A7C37875-AEEB-0621-FD1D-C8B515A31AD1}"/>
              </a:ext>
            </a:extLst>
          </p:cNvPr>
          <p:cNvSpPr/>
          <p:nvPr/>
        </p:nvSpPr>
        <p:spPr>
          <a:xfrm>
            <a:off x="4267200" y="311975"/>
            <a:ext cx="3657600" cy="36576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MSD</a:t>
            </a:r>
          </a:p>
          <a:p>
            <a:pPr algn="ctr"/>
            <a:r>
              <a:rPr lang="en-US" sz="3200" dirty="0"/>
              <a:t>Salesforce</a:t>
            </a:r>
          </a:p>
          <a:p>
            <a:pPr algn="ctr"/>
            <a:r>
              <a:rPr lang="en-US" sz="3200" dirty="0"/>
              <a:t>Modern Workplace</a:t>
            </a:r>
          </a:p>
        </p:txBody>
      </p:sp>
      <p:sp>
        <p:nvSpPr>
          <p:cNvPr id="4" name="Oval 3">
            <a:extLst>
              <a:ext uri="{FF2B5EF4-FFF2-40B4-BE49-F238E27FC236}">
                <a16:creationId xmlns:a16="http://schemas.microsoft.com/office/drawing/2014/main" id="{7EA024AB-17A6-8F0B-5B1F-DA8F8EBF78D0}"/>
              </a:ext>
            </a:extLst>
          </p:cNvPr>
          <p:cNvSpPr/>
          <p:nvPr/>
        </p:nvSpPr>
        <p:spPr>
          <a:xfrm>
            <a:off x="5676787" y="2255075"/>
            <a:ext cx="3657600" cy="3657600"/>
          </a:xfrm>
          <a:prstGeom prst="ellipse">
            <a:avLst/>
          </a:prstGeom>
          <a:solidFill>
            <a:schemeClr val="accent4">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solidFill>
                  <a:schemeClr val="bg1"/>
                </a:solidFill>
              </a:rPr>
              <a:t>Data &amp; Analytics</a:t>
            </a:r>
          </a:p>
        </p:txBody>
      </p:sp>
      <p:sp>
        <p:nvSpPr>
          <p:cNvPr id="7" name="TextBox 6">
            <a:extLst>
              <a:ext uri="{FF2B5EF4-FFF2-40B4-BE49-F238E27FC236}">
                <a16:creationId xmlns:a16="http://schemas.microsoft.com/office/drawing/2014/main" id="{49421AFD-AB09-A884-046E-6247FED13856}"/>
              </a:ext>
            </a:extLst>
          </p:cNvPr>
          <p:cNvSpPr txBox="1"/>
          <p:nvPr/>
        </p:nvSpPr>
        <p:spPr>
          <a:xfrm>
            <a:off x="188013" y="314029"/>
            <a:ext cx="2698175" cy="646331"/>
          </a:xfrm>
          <a:prstGeom prst="rect">
            <a:avLst/>
          </a:prstGeom>
          <a:noFill/>
        </p:spPr>
        <p:txBody>
          <a:bodyPr wrap="none" rtlCol="0">
            <a:spAutoFit/>
          </a:bodyPr>
          <a:lstStyle/>
          <a:p>
            <a:pPr algn="l"/>
            <a:r>
              <a:rPr lang="en-US" sz="3600" dirty="0">
                <a:latin typeface="Arial" panose="020B0604020202020204" pitchFamily="34" charset="0"/>
                <a:ea typeface="Open Sans" panose="020B0606030504020204" pitchFamily="34" charset="0"/>
                <a:cs typeface="Arial" panose="020B0604020202020204" pitchFamily="34" charset="0"/>
              </a:rPr>
              <a:t>Before 2020</a:t>
            </a:r>
          </a:p>
        </p:txBody>
      </p:sp>
    </p:spTree>
    <p:extLst>
      <p:ext uri="{BB962C8B-B14F-4D97-AF65-F5344CB8AC3E}">
        <p14:creationId xmlns:p14="http://schemas.microsoft.com/office/powerpoint/2010/main" val="12821220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2A46734-3003-C6CB-8145-188BDFD256E5}"/>
              </a:ext>
            </a:extLst>
          </p:cNvPr>
          <p:cNvSpPr/>
          <p:nvPr/>
        </p:nvSpPr>
        <p:spPr>
          <a:xfrm>
            <a:off x="3505313" y="1855025"/>
            <a:ext cx="3657600" cy="3657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3200" dirty="0"/>
              <a:t>Business Consulting Services</a:t>
            </a:r>
          </a:p>
        </p:txBody>
      </p:sp>
      <p:sp>
        <p:nvSpPr>
          <p:cNvPr id="3" name="Oval 2">
            <a:extLst>
              <a:ext uri="{FF2B5EF4-FFF2-40B4-BE49-F238E27FC236}">
                <a16:creationId xmlns:a16="http://schemas.microsoft.com/office/drawing/2014/main" id="{A7C37875-AEEB-0621-FD1D-C8B515A31AD1}"/>
              </a:ext>
            </a:extLst>
          </p:cNvPr>
          <p:cNvSpPr/>
          <p:nvPr/>
        </p:nvSpPr>
        <p:spPr>
          <a:xfrm>
            <a:off x="4267200" y="1159700"/>
            <a:ext cx="3657600" cy="36576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t>MSD</a:t>
            </a:r>
          </a:p>
          <a:p>
            <a:pPr algn="ctr"/>
            <a:r>
              <a:rPr lang="en-US" sz="3200" dirty="0"/>
              <a:t>Salesforce</a:t>
            </a:r>
          </a:p>
          <a:p>
            <a:pPr algn="ctr"/>
            <a:r>
              <a:rPr lang="en-US" sz="3200" dirty="0"/>
              <a:t>Modern Workplace</a:t>
            </a:r>
          </a:p>
        </p:txBody>
      </p:sp>
      <p:sp>
        <p:nvSpPr>
          <p:cNvPr id="4" name="Oval 3">
            <a:extLst>
              <a:ext uri="{FF2B5EF4-FFF2-40B4-BE49-F238E27FC236}">
                <a16:creationId xmlns:a16="http://schemas.microsoft.com/office/drawing/2014/main" id="{7EA024AB-17A6-8F0B-5B1F-DA8F8EBF78D0}"/>
              </a:ext>
            </a:extLst>
          </p:cNvPr>
          <p:cNvSpPr/>
          <p:nvPr/>
        </p:nvSpPr>
        <p:spPr>
          <a:xfrm>
            <a:off x="4962412" y="1855025"/>
            <a:ext cx="3657600" cy="3657600"/>
          </a:xfrm>
          <a:prstGeom prst="ellipse">
            <a:avLst/>
          </a:prstGeom>
          <a:solidFill>
            <a:schemeClr val="accent4">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3200" dirty="0">
                <a:ln>
                  <a:solidFill>
                    <a:schemeClr val="tx1"/>
                  </a:solidFill>
                </a:ln>
                <a:solidFill>
                  <a:schemeClr val="bg1"/>
                </a:solidFill>
              </a:rPr>
              <a:t>Data &amp; Analytics</a:t>
            </a:r>
          </a:p>
        </p:txBody>
      </p:sp>
      <p:sp>
        <p:nvSpPr>
          <p:cNvPr id="5" name="TextBox 4">
            <a:extLst>
              <a:ext uri="{FF2B5EF4-FFF2-40B4-BE49-F238E27FC236}">
                <a16:creationId xmlns:a16="http://schemas.microsoft.com/office/drawing/2014/main" id="{776F3120-FED8-CD75-5E57-234DD277EAB0}"/>
              </a:ext>
            </a:extLst>
          </p:cNvPr>
          <p:cNvSpPr txBox="1"/>
          <p:nvPr/>
        </p:nvSpPr>
        <p:spPr>
          <a:xfrm>
            <a:off x="188013" y="314029"/>
            <a:ext cx="1210588" cy="646331"/>
          </a:xfrm>
          <a:prstGeom prst="rect">
            <a:avLst/>
          </a:prstGeom>
          <a:noFill/>
        </p:spPr>
        <p:txBody>
          <a:bodyPr wrap="none" rtlCol="0">
            <a:spAutoFit/>
          </a:bodyPr>
          <a:lstStyle/>
          <a:p>
            <a:pPr algn="l"/>
            <a:r>
              <a:rPr lang="en-US" sz="3600" dirty="0">
                <a:latin typeface="Arial" panose="020B0604020202020204" pitchFamily="34" charset="0"/>
                <a:ea typeface="Open Sans" panose="020B0606030504020204" pitchFamily="34" charset="0"/>
                <a:cs typeface="Arial" panose="020B0604020202020204" pitchFamily="34" charset="0"/>
              </a:rPr>
              <a:t>2021</a:t>
            </a:r>
          </a:p>
        </p:txBody>
      </p:sp>
    </p:spTree>
    <p:extLst>
      <p:ext uri="{BB962C8B-B14F-4D97-AF65-F5344CB8AC3E}">
        <p14:creationId xmlns:p14="http://schemas.microsoft.com/office/powerpoint/2010/main" val="569224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09CA1-79C8-10A2-B3C1-B741B4707E6F}"/>
              </a:ext>
            </a:extLst>
          </p:cNvPr>
          <p:cNvSpPr>
            <a:spLocks noGrp="1"/>
          </p:cNvSpPr>
          <p:nvPr>
            <p:ph type="ctrTitle"/>
          </p:nvPr>
        </p:nvSpPr>
        <p:spPr/>
        <p:txBody>
          <a:bodyPr/>
          <a:lstStyle/>
          <a:p>
            <a:r>
              <a:rPr lang="en-US" dirty="0"/>
              <a:t>We need to start approaching our clients with cross-disciplined teams that collaborate on a combined solution.</a:t>
            </a:r>
          </a:p>
        </p:txBody>
      </p:sp>
    </p:spTree>
    <p:extLst>
      <p:ext uri="{BB962C8B-B14F-4D97-AF65-F5344CB8AC3E}">
        <p14:creationId xmlns:p14="http://schemas.microsoft.com/office/powerpoint/2010/main" val="38440926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90248-FF03-3AD0-16D8-2D5B300B67EA}"/>
              </a:ext>
            </a:extLst>
          </p:cNvPr>
          <p:cNvSpPr>
            <a:spLocks noGrp="1"/>
          </p:cNvSpPr>
          <p:nvPr>
            <p:ph type="title"/>
          </p:nvPr>
        </p:nvSpPr>
        <p:spPr/>
        <p:txBody>
          <a:bodyPr/>
          <a:lstStyle/>
          <a:p>
            <a:r>
              <a:rPr lang="en-US" dirty="0"/>
              <a:t>Enterprise Integration Architecture</a:t>
            </a:r>
          </a:p>
        </p:txBody>
      </p:sp>
    </p:spTree>
    <p:extLst>
      <p:ext uri="{BB962C8B-B14F-4D97-AF65-F5344CB8AC3E}">
        <p14:creationId xmlns:p14="http://schemas.microsoft.com/office/powerpoint/2010/main" val="21007668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F4D3E9D-C7EA-1F46-B782-4EA46504AF2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29892"/>
            <a:ext cx="12201264" cy="6987892"/>
          </a:xfrm>
          <a:prstGeom prst="rect">
            <a:avLst/>
          </a:prstGeom>
        </p:spPr>
      </p:pic>
      <p:sp>
        <p:nvSpPr>
          <p:cNvPr id="14" name="Rectangle 13">
            <a:extLst>
              <a:ext uri="{FF2B5EF4-FFF2-40B4-BE49-F238E27FC236}">
                <a16:creationId xmlns:a16="http://schemas.microsoft.com/office/drawing/2014/main" id="{37B47C12-71CA-154C-A532-6697E168DE38}"/>
              </a:ext>
            </a:extLst>
          </p:cNvPr>
          <p:cNvSpPr/>
          <p:nvPr/>
        </p:nvSpPr>
        <p:spPr>
          <a:xfrm>
            <a:off x="0" y="-146957"/>
            <a:ext cx="12192000" cy="7004957"/>
          </a:xfrm>
          <a:prstGeom prst="rect">
            <a:avLst/>
          </a:prstGeom>
          <a:solidFill>
            <a:schemeClr val="tx1">
              <a:lumMod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BB88D83-69FF-E447-9349-D82770C48C03}"/>
              </a:ext>
            </a:extLst>
          </p:cNvPr>
          <p:cNvSpPr/>
          <p:nvPr/>
        </p:nvSpPr>
        <p:spPr>
          <a:xfrm>
            <a:off x="8994922" y="6319798"/>
            <a:ext cx="2557175" cy="369332"/>
          </a:xfrm>
          <a:prstGeom prst="rect">
            <a:avLst/>
          </a:prstGeom>
        </p:spPr>
        <p:txBody>
          <a:bodyPr wrap="none">
            <a:spAutoFit/>
          </a:bodyPr>
          <a:lstStyle/>
          <a:p>
            <a:r>
              <a:rPr lang="en-US" dirty="0">
                <a:solidFill>
                  <a:schemeClr val="bg2">
                    <a:lumMod val="75000"/>
                  </a:schemeClr>
                </a:solidFill>
                <a:latin typeface="Arial" panose="020B0604020202020204" pitchFamily="34" charset="0"/>
                <a:ea typeface="Open Sans" panose="020B0606030504020204" pitchFamily="34" charset="0"/>
                <a:cs typeface="Arial" panose="020B0604020202020204" pitchFamily="34" charset="0"/>
              </a:rPr>
              <a:t>Integration Architecture</a:t>
            </a:r>
          </a:p>
        </p:txBody>
      </p:sp>
      <p:pic>
        <p:nvPicPr>
          <p:cNvPr id="16" name="Picture 15">
            <a:extLst>
              <a:ext uri="{FF2B5EF4-FFF2-40B4-BE49-F238E27FC236}">
                <a16:creationId xmlns:a16="http://schemas.microsoft.com/office/drawing/2014/main" id="{F215E813-31E2-304C-8F41-C7F645A176C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5" name="Title 4">
            <a:extLst>
              <a:ext uri="{FF2B5EF4-FFF2-40B4-BE49-F238E27FC236}">
                <a16:creationId xmlns:a16="http://schemas.microsoft.com/office/drawing/2014/main" id="{5D0DAC21-1C9B-9E45-B0A9-E55A31D306AE}"/>
              </a:ext>
            </a:extLst>
          </p:cNvPr>
          <p:cNvSpPr>
            <a:spLocks noGrp="1"/>
          </p:cNvSpPr>
          <p:nvPr>
            <p:ph type="ctrTitle"/>
          </p:nvPr>
        </p:nvSpPr>
        <p:spPr>
          <a:xfrm>
            <a:off x="303213" y="2029522"/>
            <a:ext cx="9976413" cy="2527730"/>
          </a:xfrm>
        </p:spPr>
        <p:txBody>
          <a:bodyPr/>
          <a:lstStyle/>
          <a:p>
            <a:r>
              <a:rPr lang="en-US" dirty="0">
                <a:solidFill>
                  <a:srgbClr val="F3B949"/>
                </a:solidFill>
                <a:ea typeface="Open Sans" panose="020B0606030504020204" pitchFamily="34" charset="0"/>
              </a:rPr>
              <a:t>Moving</a:t>
            </a:r>
            <a:r>
              <a:rPr lang="en-US" dirty="0">
                <a:ea typeface="Open Sans" panose="020B0606030504020204" pitchFamily="34" charset="0"/>
              </a:rPr>
              <a:t> data between subsystems to implement larger </a:t>
            </a:r>
            <a:r>
              <a:rPr lang="en-US" dirty="0">
                <a:solidFill>
                  <a:srgbClr val="F3B949"/>
                </a:solidFill>
                <a:ea typeface="Open Sans" panose="020B0606030504020204" pitchFamily="34" charset="0"/>
              </a:rPr>
              <a:t>business processes</a:t>
            </a:r>
            <a:r>
              <a:rPr lang="en-US" dirty="0">
                <a:ea typeface="Open Sans" panose="020B0606030504020204" pitchFamily="34" charset="0"/>
              </a:rPr>
              <a:t>.</a:t>
            </a:r>
            <a:endParaRPr lang="en-US" dirty="0"/>
          </a:p>
        </p:txBody>
      </p:sp>
      <p:sp>
        <p:nvSpPr>
          <p:cNvPr id="7" name="Slide Number Placeholder 9">
            <a:extLst>
              <a:ext uri="{FF2B5EF4-FFF2-40B4-BE49-F238E27FC236}">
                <a16:creationId xmlns:a16="http://schemas.microsoft.com/office/drawing/2014/main" id="{134F9B37-C6F9-8347-AADA-4AB3EF53B0EF}"/>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smtClean="0">
                <a:solidFill>
                  <a:schemeClr val="bg1"/>
                </a:solidFill>
                <a:latin typeface="Arial" panose="020B0604020202020204" pitchFamily="34" charset="0"/>
                <a:ea typeface="Open Sans" panose="020B0606030504020204" pitchFamily="34" charset="0"/>
                <a:cs typeface="Arial" panose="020B0604020202020204" pitchFamily="34" charset="0"/>
              </a:rPr>
              <a:t>14</a:t>
            </a:fld>
            <a:endParaRPr lang="en-US" b="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8" name="Oval 7">
            <a:extLst>
              <a:ext uri="{FF2B5EF4-FFF2-40B4-BE49-F238E27FC236}">
                <a16:creationId xmlns:a16="http://schemas.microsoft.com/office/drawing/2014/main" id="{6D415D35-C14C-E848-87B3-39CEF9FD2EB9}"/>
              </a:ext>
            </a:extLst>
          </p:cNvPr>
          <p:cNvSpPr/>
          <p:nvPr/>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15553666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83EA6-F3A4-F131-D1E2-09C9057199E1}"/>
              </a:ext>
            </a:extLst>
          </p:cNvPr>
          <p:cNvSpPr>
            <a:spLocks noGrp="1"/>
          </p:cNvSpPr>
          <p:nvPr>
            <p:ph type="title"/>
          </p:nvPr>
        </p:nvSpPr>
        <p:spPr/>
        <p:txBody>
          <a:bodyPr/>
          <a:lstStyle/>
          <a:p>
            <a:r>
              <a:rPr lang="en-US" dirty="0"/>
              <a:t>Monolith</a:t>
            </a:r>
          </a:p>
        </p:txBody>
      </p:sp>
      <p:sp>
        <p:nvSpPr>
          <p:cNvPr id="3" name="Rounded Rectangle 2">
            <a:extLst>
              <a:ext uri="{FF2B5EF4-FFF2-40B4-BE49-F238E27FC236}">
                <a16:creationId xmlns:a16="http://schemas.microsoft.com/office/drawing/2014/main" id="{A9D2E04A-F8DA-903A-34C8-B30F01FF8B0E}"/>
              </a:ext>
            </a:extLst>
          </p:cNvPr>
          <p:cNvSpPr/>
          <p:nvPr/>
        </p:nvSpPr>
        <p:spPr>
          <a:xfrm>
            <a:off x="5037322" y="1999205"/>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Orders</a:t>
            </a:r>
          </a:p>
        </p:txBody>
      </p:sp>
      <p:sp>
        <p:nvSpPr>
          <p:cNvPr id="4" name="Rounded Rectangle 3">
            <a:extLst>
              <a:ext uri="{FF2B5EF4-FFF2-40B4-BE49-F238E27FC236}">
                <a16:creationId xmlns:a16="http://schemas.microsoft.com/office/drawing/2014/main" id="{6C4FF487-D3F7-4C0C-8769-AD77FD1D85D7}"/>
              </a:ext>
            </a:extLst>
          </p:cNvPr>
          <p:cNvSpPr/>
          <p:nvPr/>
        </p:nvSpPr>
        <p:spPr>
          <a:xfrm>
            <a:off x="6094941" y="2737335"/>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Accounting</a:t>
            </a:r>
          </a:p>
        </p:txBody>
      </p:sp>
      <p:sp>
        <p:nvSpPr>
          <p:cNvPr id="5" name="Rounded Rectangle 4">
            <a:extLst>
              <a:ext uri="{FF2B5EF4-FFF2-40B4-BE49-F238E27FC236}">
                <a16:creationId xmlns:a16="http://schemas.microsoft.com/office/drawing/2014/main" id="{03899E1E-522E-A25A-4CBF-231AF5951907}"/>
              </a:ext>
            </a:extLst>
          </p:cNvPr>
          <p:cNvSpPr/>
          <p:nvPr/>
        </p:nvSpPr>
        <p:spPr>
          <a:xfrm>
            <a:off x="3979703" y="2730096"/>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Warehouse</a:t>
            </a:r>
          </a:p>
        </p:txBody>
      </p:sp>
      <p:sp>
        <p:nvSpPr>
          <p:cNvPr id="6" name="Rounded Rectangle 5">
            <a:extLst>
              <a:ext uri="{FF2B5EF4-FFF2-40B4-BE49-F238E27FC236}">
                <a16:creationId xmlns:a16="http://schemas.microsoft.com/office/drawing/2014/main" id="{53C53EEB-173B-495A-AB17-149EB1E7E213}"/>
              </a:ext>
            </a:extLst>
          </p:cNvPr>
          <p:cNvSpPr/>
          <p:nvPr/>
        </p:nvSpPr>
        <p:spPr>
          <a:xfrm>
            <a:off x="3957783" y="3464314"/>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7" name="Rounded Rectangle 6">
            <a:extLst>
              <a:ext uri="{FF2B5EF4-FFF2-40B4-BE49-F238E27FC236}">
                <a16:creationId xmlns:a16="http://schemas.microsoft.com/office/drawing/2014/main" id="{E79CDA6E-8AA0-2B57-9E1E-12F604A168F7}"/>
              </a:ext>
            </a:extLst>
          </p:cNvPr>
          <p:cNvSpPr/>
          <p:nvPr/>
        </p:nvSpPr>
        <p:spPr>
          <a:xfrm>
            <a:off x="6073021" y="3464314"/>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Shipping</a:t>
            </a:r>
          </a:p>
        </p:txBody>
      </p:sp>
      <p:sp>
        <p:nvSpPr>
          <p:cNvPr id="8" name="Rounded Rectangle 7">
            <a:extLst>
              <a:ext uri="{FF2B5EF4-FFF2-40B4-BE49-F238E27FC236}">
                <a16:creationId xmlns:a16="http://schemas.microsoft.com/office/drawing/2014/main" id="{68315CB3-AE7A-7A77-9AEE-415CE065929B}"/>
              </a:ext>
            </a:extLst>
          </p:cNvPr>
          <p:cNvSpPr/>
          <p:nvPr/>
        </p:nvSpPr>
        <p:spPr>
          <a:xfrm>
            <a:off x="5015402" y="4202444"/>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Logging</a:t>
            </a:r>
          </a:p>
        </p:txBody>
      </p:sp>
      <p:sp>
        <p:nvSpPr>
          <p:cNvPr id="9" name="TextBox 8">
            <a:extLst>
              <a:ext uri="{FF2B5EF4-FFF2-40B4-BE49-F238E27FC236}">
                <a16:creationId xmlns:a16="http://schemas.microsoft.com/office/drawing/2014/main" id="{E0CA4F00-4D57-32DE-D7E4-D85B5A71B056}"/>
              </a:ext>
            </a:extLst>
          </p:cNvPr>
          <p:cNvSpPr txBox="1"/>
          <p:nvPr/>
        </p:nvSpPr>
        <p:spPr>
          <a:xfrm>
            <a:off x="3675126" y="5897113"/>
            <a:ext cx="4839629" cy="584775"/>
          </a:xfrm>
          <a:prstGeom prst="rect">
            <a:avLst/>
          </a:prstGeom>
          <a:noFill/>
        </p:spPr>
        <p:txBody>
          <a:bodyPr wrap="square" rtlCol="0">
            <a:spAutoFit/>
          </a:bodyPr>
          <a:lstStyle/>
          <a:p>
            <a:pPr algn="ctr"/>
            <a:r>
              <a:rPr lang="en-US" sz="3200" dirty="0">
                <a:solidFill>
                  <a:srgbClr val="C00000"/>
                </a:solidFill>
                <a:latin typeface="Arial" panose="020B0604020202020204" pitchFamily="34" charset="0"/>
                <a:ea typeface="Open Sans" panose="020B0606030504020204" pitchFamily="34" charset="0"/>
                <a:cs typeface="Arial" panose="020B0604020202020204" pitchFamily="34" charset="0"/>
              </a:rPr>
              <a:t>Tightly Coupled</a:t>
            </a:r>
          </a:p>
        </p:txBody>
      </p:sp>
    </p:spTree>
    <p:extLst>
      <p:ext uri="{BB962C8B-B14F-4D97-AF65-F5344CB8AC3E}">
        <p14:creationId xmlns:p14="http://schemas.microsoft.com/office/powerpoint/2010/main" val="26380209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1"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1" nodeType="afterEffect">
                                  <p:stCondLst>
                                    <p:cond delay="50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1" nodeType="after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1" nodeType="afterEffect">
                                  <p:stCondLst>
                                    <p:cond delay="50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4" grpId="1" animBg="1"/>
      <p:bldP spid="5" grpId="1" animBg="1"/>
      <p:bldP spid="6" grpId="1" animBg="1"/>
      <p:bldP spid="7" grpId="1" animBg="1"/>
      <p:bldP spid="8" grpId="1"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83EA6-F3A4-F131-D1E2-09C9057199E1}"/>
              </a:ext>
            </a:extLst>
          </p:cNvPr>
          <p:cNvSpPr>
            <a:spLocks noGrp="1"/>
          </p:cNvSpPr>
          <p:nvPr>
            <p:ph type="title"/>
          </p:nvPr>
        </p:nvSpPr>
        <p:spPr/>
        <p:txBody>
          <a:bodyPr/>
          <a:lstStyle/>
          <a:p>
            <a:r>
              <a:rPr lang="en-US" dirty="0"/>
              <a:t>Services-Oriented Architecture</a:t>
            </a:r>
          </a:p>
        </p:txBody>
      </p:sp>
      <p:sp>
        <p:nvSpPr>
          <p:cNvPr id="3" name="Rounded Rectangle 2">
            <a:extLst>
              <a:ext uri="{FF2B5EF4-FFF2-40B4-BE49-F238E27FC236}">
                <a16:creationId xmlns:a16="http://schemas.microsoft.com/office/drawing/2014/main" id="{A9D2E04A-F8DA-903A-34C8-B30F01FF8B0E}"/>
              </a:ext>
            </a:extLst>
          </p:cNvPr>
          <p:cNvSpPr/>
          <p:nvPr/>
        </p:nvSpPr>
        <p:spPr>
          <a:xfrm>
            <a:off x="2241859" y="2098784"/>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Orders</a:t>
            </a:r>
          </a:p>
        </p:txBody>
      </p:sp>
      <p:sp>
        <p:nvSpPr>
          <p:cNvPr id="4" name="Rounded Rectangle 3">
            <a:extLst>
              <a:ext uri="{FF2B5EF4-FFF2-40B4-BE49-F238E27FC236}">
                <a16:creationId xmlns:a16="http://schemas.microsoft.com/office/drawing/2014/main" id="{6C4FF487-D3F7-4C0C-8769-AD77FD1D85D7}"/>
              </a:ext>
            </a:extLst>
          </p:cNvPr>
          <p:cNvSpPr/>
          <p:nvPr/>
        </p:nvSpPr>
        <p:spPr>
          <a:xfrm>
            <a:off x="7992395" y="2098784"/>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Accounting</a:t>
            </a:r>
          </a:p>
        </p:txBody>
      </p:sp>
      <p:sp>
        <p:nvSpPr>
          <p:cNvPr id="5" name="Rounded Rectangle 4">
            <a:extLst>
              <a:ext uri="{FF2B5EF4-FFF2-40B4-BE49-F238E27FC236}">
                <a16:creationId xmlns:a16="http://schemas.microsoft.com/office/drawing/2014/main" id="{03899E1E-522E-A25A-4CBF-231AF5951907}"/>
              </a:ext>
            </a:extLst>
          </p:cNvPr>
          <p:cNvSpPr/>
          <p:nvPr/>
        </p:nvSpPr>
        <p:spPr>
          <a:xfrm>
            <a:off x="5117127" y="2098784"/>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Warehouse</a:t>
            </a:r>
          </a:p>
        </p:txBody>
      </p:sp>
      <p:sp>
        <p:nvSpPr>
          <p:cNvPr id="6" name="Rounded Rectangle 5">
            <a:extLst>
              <a:ext uri="{FF2B5EF4-FFF2-40B4-BE49-F238E27FC236}">
                <a16:creationId xmlns:a16="http://schemas.microsoft.com/office/drawing/2014/main" id="{53C53EEB-173B-495A-AB17-149EB1E7E213}"/>
              </a:ext>
            </a:extLst>
          </p:cNvPr>
          <p:cNvSpPr/>
          <p:nvPr/>
        </p:nvSpPr>
        <p:spPr>
          <a:xfrm>
            <a:off x="2241859" y="4162043"/>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7" name="Rounded Rectangle 6">
            <a:extLst>
              <a:ext uri="{FF2B5EF4-FFF2-40B4-BE49-F238E27FC236}">
                <a16:creationId xmlns:a16="http://schemas.microsoft.com/office/drawing/2014/main" id="{E79CDA6E-8AA0-2B57-9E1E-12F604A168F7}"/>
              </a:ext>
            </a:extLst>
          </p:cNvPr>
          <p:cNvSpPr/>
          <p:nvPr/>
        </p:nvSpPr>
        <p:spPr>
          <a:xfrm>
            <a:off x="7992395" y="4162043"/>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Shipping</a:t>
            </a:r>
          </a:p>
        </p:txBody>
      </p:sp>
      <p:sp>
        <p:nvSpPr>
          <p:cNvPr id="8" name="Rounded Rectangle 7">
            <a:extLst>
              <a:ext uri="{FF2B5EF4-FFF2-40B4-BE49-F238E27FC236}">
                <a16:creationId xmlns:a16="http://schemas.microsoft.com/office/drawing/2014/main" id="{68315CB3-AE7A-7A77-9AEE-415CE065929B}"/>
              </a:ext>
            </a:extLst>
          </p:cNvPr>
          <p:cNvSpPr/>
          <p:nvPr/>
        </p:nvSpPr>
        <p:spPr>
          <a:xfrm>
            <a:off x="5117127" y="4162043"/>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Logging</a:t>
            </a:r>
          </a:p>
        </p:txBody>
      </p:sp>
      <p:cxnSp>
        <p:nvCxnSpPr>
          <p:cNvPr id="10" name="Straight Arrow Connector 9">
            <a:extLst>
              <a:ext uri="{FF2B5EF4-FFF2-40B4-BE49-F238E27FC236}">
                <a16:creationId xmlns:a16="http://schemas.microsoft.com/office/drawing/2014/main" id="{B217C85F-2ABF-41DA-1313-B5426E22A788}"/>
              </a:ext>
            </a:extLst>
          </p:cNvPr>
          <p:cNvCxnSpPr>
            <a:cxnSpLocks/>
            <a:endCxn id="5" idx="1"/>
          </p:cNvCxnSpPr>
          <p:nvPr/>
        </p:nvCxnSpPr>
        <p:spPr>
          <a:xfrm>
            <a:off x="4357097" y="2467849"/>
            <a:ext cx="760030" cy="0"/>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5F4AD6DB-F1D8-2D7A-2B5D-A694E294E4C7}"/>
              </a:ext>
            </a:extLst>
          </p:cNvPr>
          <p:cNvCxnSpPr>
            <a:cxnSpLocks/>
            <a:stCxn id="5" idx="3"/>
            <a:endCxn id="4" idx="1"/>
          </p:cNvCxnSpPr>
          <p:nvPr/>
        </p:nvCxnSpPr>
        <p:spPr>
          <a:xfrm>
            <a:off x="7232365" y="2467849"/>
            <a:ext cx="760030" cy="0"/>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EA3C0B9D-CC0C-20F8-2D31-54C4A23146F8}"/>
              </a:ext>
            </a:extLst>
          </p:cNvPr>
          <p:cNvCxnSpPr>
            <a:cxnSpLocks/>
          </p:cNvCxnSpPr>
          <p:nvPr/>
        </p:nvCxnSpPr>
        <p:spPr>
          <a:xfrm flipH="1">
            <a:off x="4199606" y="2836914"/>
            <a:ext cx="3792789" cy="1348506"/>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5F0F4710-DA3D-B511-D2EC-2EA132C0EF74}"/>
              </a:ext>
            </a:extLst>
          </p:cNvPr>
          <p:cNvCxnSpPr>
            <a:cxnSpLocks/>
          </p:cNvCxnSpPr>
          <p:nvPr/>
        </p:nvCxnSpPr>
        <p:spPr>
          <a:xfrm flipH="1" flipV="1">
            <a:off x="7004371" y="2836914"/>
            <a:ext cx="988024" cy="1325129"/>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B6B6231C-64CB-4134-C78D-9A783EE0BB69}"/>
              </a:ext>
            </a:extLst>
          </p:cNvPr>
          <p:cNvCxnSpPr>
            <a:cxnSpLocks/>
          </p:cNvCxnSpPr>
          <p:nvPr/>
        </p:nvCxnSpPr>
        <p:spPr>
          <a:xfrm>
            <a:off x="9656956" y="2836914"/>
            <a:ext cx="0" cy="1348506"/>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258E9831-E251-558C-7044-A5F2C4B09C56}"/>
              </a:ext>
            </a:extLst>
          </p:cNvPr>
          <p:cNvCxnSpPr>
            <a:cxnSpLocks/>
          </p:cNvCxnSpPr>
          <p:nvPr/>
        </p:nvCxnSpPr>
        <p:spPr>
          <a:xfrm>
            <a:off x="2821259" y="2836914"/>
            <a:ext cx="0" cy="1348506"/>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14D038E7-0600-DFFE-337E-F778E92BFA27}"/>
              </a:ext>
            </a:extLst>
          </p:cNvPr>
          <p:cNvCxnSpPr>
            <a:cxnSpLocks/>
          </p:cNvCxnSpPr>
          <p:nvPr/>
        </p:nvCxnSpPr>
        <p:spPr>
          <a:xfrm>
            <a:off x="4226419" y="2836914"/>
            <a:ext cx="961212" cy="1348506"/>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1520E279-EB5B-AE59-76AD-008E02494300}"/>
              </a:ext>
            </a:extLst>
          </p:cNvPr>
          <p:cNvCxnSpPr>
            <a:cxnSpLocks/>
            <a:stCxn id="5" idx="2"/>
            <a:endCxn id="8" idx="0"/>
          </p:cNvCxnSpPr>
          <p:nvPr/>
        </p:nvCxnSpPr>
        <p:spPr>
          <a:xfrm>
            <a:off x="6174746" y="2836914"/>
            <a:ext cx="0" cy="1325129"/>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BB9C5134-5842-76EB-97FD-215F029CE121}"/>
              </a:ext>
            </a:extLst>
          </p:cNvPr>
          <p:cNvCxnSpPr>
            <a:cxnSpLocks/>
          </p:cNvCxnSpPr>
          <p:nvPr/>
        </p:nvCxnSpPr>
        <p:spPr>
          <a:xfrm flipH="1">
            <a:off x="7125629" y="2836914"/>
            <a:ext cx="1189120" cy="1348506"/>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5BD33E8D-2E6D-55FF-454F-54D16B9EA54C}"/>
              </a:ext>
            </a:extLst>
          </p:cNvPr>
          <p:cNvCxnSpPr>
            <a:cxnSpLocks/>
            <a:stCxn id="7" idx="1"/>
            <a:endCxn id="8" idx="3"/>
          </p:cNvCxnSpPr>
          <p:nvPr/>
        </p:nvCxnSpPr>
        <p:spPr>
          <a:xfrm flipH="1">
            <a:off x="7232365" y="4531108"/>
            <a:ext cx="760030" cy="0"/>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DF95331B-236E-BD60-959D-2EA76C4A5896}"/>
              </a:ext>
            </a:extLst>
          </p:cNvPr>
          <p:cNvCxnSpPr>
            <a:cxnSpLocks/>
            <a:stCxn id="6" idx="3"/>
            <a:endCxn id="8" idx="1"/>
          </p:cNvCxnSpPr>
          <p:nvPr/>
        </p:nvCxnSpPr>
        <p:spPr>
          <a:xfrm>
            <a:off x="4357097" y="4531108"/>
            <a:ext cx="760030" cy="0"/>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3" name="Freeform 72">
            <a:extLst>
              <a:ext uri="{FF2B5EF4-FFF2-40B4-BE49-F238E27FC236}">
                <a16:creationId xmlns:a16="http://schemas.microsoft.com/office/drawing/2014/main" id="{C4F09A65-F8FF-E995-FBA9-E8DFB59EAE54}"/>
              </a:ext>
            </a:extLst>
          </p:cNvPr>
          <p:cNvSpPr/>
          <p:nvPr/>
        </p:nvSpPr>
        <p:spPr>
          <a:xfrm>
            <a:off x="3869473" y="4917688"/>
            <a:ext cx="4839629" cy="858640"/>
          </a:xfrm>
          <a:custGeom>
            <a:avLst/>
            <a:gdLst>
              <a:gd name="connsiteX0" fmla="*/ 4839629 w 4839629"/>
              <a:gd name="connsiteY0" fmla="*/ 0 h 1304692"/>
              <a:gd name="connsiteX1" fmla="*/ 2330605 w 4839629"/>
              <a:gd name="connsiteY1" fmla="*/ 1304692 h 1304692"/>
              <a:gd name="connsiteX2" fmla="*/ 0 w 4839629"/>
              <a:gd name="connsiteY2" fmla="*/ 0 h 1304692"/>
              <a:gd name="connsiteX3" fmla="*/ 0 w 4839629"/>
              <a:gd name="connsiteY3" fmla="*/ 0 h 1304692"/>
            </a:gdLst>
            <a:ahLst/>
            <a:cxnLst>
              <a:cxn ang="0">
                <a:pos x="connsiteX0" y="connsiteY0"/>
              </a:cxn>
              <a:cxn ang="0">
                <a:pos x="connsiteX1" y="connsiteY1"/>
              </a:cxn>
              <a:cxn ang="0">
                <a:pos x="connsiteX2" y="connsiteY2"/>
              </a:cxn>
              <a:cxn ang="0">
                <a:pos x="connsiteX3" y="connsiteY3"/>
              </a:cxn>
            </a:cxnLst>
            <a:rect l="l" t="t" r="r" b="b"/>
            <a:pathLst>
              <a:path w="4839629" h="1304692">
                <a:moveTo>
                  <a:pt x="4839629" y="0"/>
                </a:moveTo>
                <a:cubicBezTo>
                  <a:pt x="3988419" y="652346"/>
                  <a:pt x="3137210" y="1304692"/>
                  <a:pt x="2330605" y="1304692"/>
                </a:cubicBezTo>
                <a:cubicBezTo>
                  <a:pt x="1524000" y="1304692"/>
                  <a:pt x="0" y="0"/>
                  <a:pt x="0" y="0"/>
                </a:cubicBezTo>
                <a:lnTo>
                  <a:pt x="0" y="0"/>
                </a:lnTo>
              </a:path>
            </a:pathLst>
          </a:custGeom>
          <a:noFill/>
          <a:ln w="38100">
            <a:solidFill>
              <a:schemeClr val="accent3"/>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130DD6ED-61C5-D7EE-7BE1-BA1C89C6F6C3}"/>
              </a:ext>
            </a:extLst>
          </p:cNvPr>
          <p:cNvSpPr txBox="1"/>
          <p:nvPr/>
        </p:nvSpPr>
        <p:spPr>
          <a:xfrm>
            <a:off x="3869473" y="5932914"/>
            <a:ext cx="4839629" cy="584775"/>
          </a:xfrm>
          <a:prstGeom prst="rect">
            <a:avLst/>
          </a:prstGeom>
          <a:noFill/>
        </p:spPr>
        <p:txBody>
          <a:bodyPr wrap="square" rtlCol="0">
            <a:spAutoFit/>
          </a:bodyPr>
          <a:lstStyle/>
          <a:p>
            <a:pPr algn="ctr"/>
            <a:r>
              <a:rPr lang="en-US" sz="3200" dirty="0">
                <a:solidFill>
                  <a:srgbClr val="C00000"/>
                </a:solidFill>
                <a:latin typeface="Arial" panose="020B0604020202020204" pitchFamily="34" charset="0"/>
                <a:ea typeface="Open Sans" panose="020B0606030504020204" pitchFamily="34" charset="0"/>
                <a:cs typeface="Arial" panose="020B0604020202020204" pitchFamily="34" charset="0"/>
              </a:rPr>
              <a:t>Still Tightly Coupled</a:t>
            </a:r>
          </a:p>
        </p:txBody>
      </p:sp>
    </p:spTree>
    <p:extLst>
      <p:ext uri="{BB962C8B-B14F-4D97-AF65-F5344CB8AC3E}">
        <p14:creationId xmlns:p14="http://schemas.microsoft.com/office/powerpoint/2010/main" val="6109539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childTnLst>
                          </p:cTn>
                        </p:par>
                        <p:par>
                          <p:cTn id="52" fill="hold">
                            <p:stCondLst>
                              <p:cond delay="6000"/>
                            </p:stCondLst>
                            <p:childTnLst>
                              <p:par>
                                <p:cTn id="53" presetID="10" presetClass="entr" presetSubtype="0" fill="hold" grpId="0" nodeType="afterEffect">
                                  <p:stCondLst>
                                    <p:cond delay="500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83EA6-F3A4-F131-D1E2-09C9057199E1}"/>
              </a:ext>
            </a:extLst>
          </p:cNvPr>
          <p:cNvSpPr>
            <a:spLocks noGrp="1"/>
          </p:cNvSpPr>
          <p:nvPr>
            <p:ph type="title"/>
          </p:nvPr>
        </p:nvSpPr>
        <p:spPr/>
        <p:txBody>
          <a:bodyPr/>
          <a:lstStyle/>
          <a:p>
            <a:r>
              <a:rPr lang="en-US" dirty="0"/>
              <a:t>Services-Oriented Architecture</a:t>
            </a:r>
          </a:p>
        </p:txBody>
      </p:sp>
      <p:sp>
        <p:nvSpPr>
          <p:cNvPr id="3" name="Rounded Rectangle 2">
            <a:extLst>
              <a:ext uri="{FF2B5EF4-FFF2-40B4-BE49-F238E27FC236}">
                <a16:creationId xmlns:a16="http://schemas.microsoft.com/office/drawing/2014/main" id="{A9D2E04A-F8DA-903A-34C8-B30F01FF8B0E}"/>
              </a:ext>
            </a:extLst>
          </p:cNvPr>
          <p:cNvSpPr/>
          <p:nvPr/>
        </p:nvSpPr>
        <p:spPr>
          <a:xfrm>
            <a:off x="2241859" y="1413954"/>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Orders</a:t>
            </a:r>
          </a:p>
        </p:txBody>
      </p:sp>
      <p:sp>
        <p:nvSpPr>
          <p:cNvPr id="4" name="Rounded Rectangle 3">
            <a:extLst>
              <a:ext uri="{FF2B5EF4-FFF2-40B4-BE49-F238E27FC236}">
                <a16:creationId xmlns:a16="http://schemas.microsoft.com/office/drawing/2014/main" id="{6C4FF487-D3F7-4C0C-8769-AD77FD1D85D7}"/>
              </a:ext>
            </a:extLst>
          </p:cNvPr>
          <p:cNvSpPr/>
          <p:nvPr/>
        </p:nvSpPr>
        <p:spPr>
          <a:xfrm>
            <a:off x="7992395" y="1413954"/>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Accounting</a:t>
            </a:r>
          </a:p>
        </p:txBody>
      </p:sp>
      <p:sp>
        <p:nvSpPr>
          <p:cNvPr id="5" name="Rounded Rectangle 4">
            <a:extLst>
              <a:ext uri="{FF2B5EF4-FFF2-40B4-BE49-F238E27FC236}">
                <a16:creationId xmlns:a16="http://schemas.microsoft.com/office/drawing/2014/main" id="{03899E1E-522E-A25A-4CBF-231AF5951907}"/>
              </a:ext>
            </a:extLst>
          </p:cNvPr>
          <p:cNvSpPr/>
          <p:nvPr/>
        </p:nvSpPr>
        <p:spPr>
          <a:xfrm>
            <a:off x="5117127" y="1413954"/>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Warehouse</a:t>
            </a:r>
          </a:p>
        </p:txBody>
      </p:sp>
      <p:sp>
        <p:nvSpPr>
          <p:cNvPr id="6" name="Rounded Rectangle 5">
            <a:extLst>
              <a:ext uri="{FF2B5EF4-FFF2-40B4-BE49-F238E27FC236}">
                <a16:creationId xmlns:a16="http://schemas.microsoft.com/office/drawing/2014/main" id="{53C53EEB-173B-495A-AB17-149EB1E7E213}"/>
              </a:ext>
            </a:extLst>
          </p:cNvPr>
          <p:cNvSpPr/>
          <p:nvPr/>
        </p:nvSpPr>
        <p:spPr>
          <a:xfrm>
            <a:off x="2241859" y="4162043"/>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7" name="Rounded Rectangle 6">
            <a:extLst>
              <a:ext uri="{FF2B5EF4-FFF2-40B4-BE49-F238E27FC236}">
                <a16:creationId xmlns:a16="http://schemas.microsoft.com/office/drawing/2014/main" id="{E79CDA6E-8AA0-2B57-9E1E-12F604A168F7}"/>
              </a:ext>
            </a:extLst>
          </p:cNvPr>
          <p:cNvSpPr/>
          <p:nvPr/>
        </p:nvSpPr>
        <p:spPr>
          <a:xfrm>
            <a:off x="7992395" y="4162043"/>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Shipping</a:t>
            </a:r>
          </a:p>
        </p:txBody>
      </p:sp>
      <p:sp>
        <p:nvSpPr>
          <p:cNvPr id="8" name="Rounded Rectangle 7">
            <a:extLst>
              <a:ext uri="{FF2B5EF4-FFF2-40B4-BE49-F238E27FC236}">
                <a16:creationId xmlns:a16="http://schemas.microsoft.com/office/drawing/2014/main" id="{68315CB3-AE7A-7A77-9AEE-415CE065929B}"/>
              </a:ext>
            </a:extLst>
          </p:cNvPr>
          <p:cNvSpPr/>
          <p:nvPr/>
        </p:nvSpPr>
        <p:spPr>
          <a:xfrm>
            <a:off x="5117127" y="4162043"/>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Logging</a:t>
            </a:r>
          </a:p>
        </p:txBody>
      </p:sp>
      <p:sp>
        <p:nvSpPr>
          <p:cNvPr id="74" name="TextBox 73">
            <a:extLst>
              <a:ext uri="{FF2B5EF4-FFF2-40B4-BE49-F238E27FC236}">
                <a16:creationId xmlns:a16="http://schemas.microsoft.com/office/drawing/2014/main" id="{130DD6ED-61C5-D7EE-7BE1-BA1C89C6F6C3}"/>
              </a:ext>
            </a:extLst>
          </p:cNvPr>
          <p:cNvSpPr txBox="1"/>
          <p:nvPr/>
        </p:nvSpPr>
        <p:spPr>
          <a:xfrm>
            <a:off x="3869473" y="5932914"/>
            <a:ext cx="4839629" cy="584775"/>
          </a:xfrm>
          <a:prstGeom prst="rect">
            <a:avLst/>
          </a:prstGeom>
          <a:noFill/>
        </p:spPr>
        <p:txBody>
          <a:bodyPr wrap="square" rtlCol="0">
            <a:spAutoFit/>
          </a:bodyPr>
          <a:lstStyle/>
          <a:p>
            <a:pPr algn="ctr"/>
            <a:r>
              <a:rPr lang="en-US" sz="3200" dirty="0">
                <a:solidFill>
                  <a:srgbClr val="C00000"/>
                </a:solidFill>
                <a:latin typeface="Arial" panose="020B0604020202020204" pitchFamily="34" charset="0"/>
                <a:ea typeface="Open Sans" panose="020B0606030504020204" pitchFamily="34" charset="0"/>
                <a:cs typeface="Arial" panose="020B0604020202020204" pitchFamily="34" charset="0"/>
              </a:rPr>
              <a:t>STILL Tightly Coupled</a:t>
            </a:r>
          </a:p>
        </p:txBody>
      </p:sp>
      <p:sp>
        <p:nvSpPr>
          <p:cNvPr id="9" name="Rounded Rectangle 8">
            <a:extLst>
              <a:ext uri="{FF2B5EF4-FFF2-40B4-BE49-F238E27FC236}">
                <a16:creationId xmlns:a16="http://schemas.microsoft.com/office/drawing/2014/main" id="{42EFC921-3C7C-38DB-F2B7-F88BDCD39B50}"/>
              </a:ext>
            </a:extLst>
          </p:cNvPr>
          <p:cNvSpPr/>
          <p:nvPr/>
        </p:nvSpPr>
        <p:spPr>
          <a:xfrm>
            <a:off x="2241859" y="3050427"/>
            <a:ext cx="7865774" cy="26879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Enterprise Service Bus</a:t>
            </a:r>
          </a:p>
        </p:txBody>
      </p:sp>
      <p:cxnSp>
        <p:nvCxnSpPr>
          <p:cNvPr id="21" name="Straight Arrow Connector 20">
            <a:extLst>
              <a:ext uri="{FF2B5EF4-FFF2-40B4-BE49-F238E27FC236}">
                <a16:creationId xmlns:a16="http://schemas.microsoft.com/office/drawing/2014/main" id="{168793C3-665C-B9BA-B75C-4D00F72C3CCC}"/>
              </a:ext>
            </a:extLst>
          </p:cNvPr>
          <p:cNvCxnSpPr>
            <a:cxnSpLocks/>
            <a:stCxn id="3" idx="2"/>
          </p:cNvCxnSpPr>
          <p:nvPr/>
        </p:nvCxnSpPr>
        <p:spPr>
          <a:xfrm>
            <a:off x="3299478" y="2152084"/>
            <a:ext cx="0" cy="898343"/>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8D628954-7684-1DEF-A9C5-CDB48AD07B69}"/>
              </a:ext>
            </a:extLst>
          </p:cNvPr>
          <p:cNvCxnSpPr>
            <a:cxnSpLocks/>
            <a:stCxn id="6" idx="0"/>
          </p:cNvCxnSpPr>
          <p:nvPr/>
        </p:nvCxnSpPr>
        <p:spPr>
          <a:xfrm flipV="1">
            <a:off x="3299478" y="3319223"/>
            <a:ext cx="0" cy="842820"/>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51351B33-60ED-4409-EB4D-795112255F99}"/>
              </a:ext>
            </a:extLst>
          </p:cNvPr>
          <p:cNvCxnSpPr>
            <a:cxnSpLocks/>
            <a:stCxn id="8" idx="0"/>
            <a:endCxn id="9" idx="2"/>
          </p:cNvCxnSpPr>
          <p:nvPr/>
        </p:nvCxnSpPr>
        <p:spPr>
          <a:xfrm flipV="1">
            <a:off x="6174746" y="3319223"/>
            <a:ext cx="0" cy="842820"/>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C937F39F-60C6-BC83-73DA-2467115DD527}"/>
              </a:ext>
            </a:extLst>
          </p:cNvPr>
          <p:cNvCxnSpPr>
            <a:cxnSpLocks/>
            <a:stCxn id="7" idx="0"/>
          </p:cNvCxnSpPr>
          <p:nvPr/>
        </p:nvCxnSpPr>
        <p:spPr>
          <a:xfrm flipV="1">
            <a:off x="9050014" y="3319223"/>
            <a:ext cx="0" cy="842820"/>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CE6A1663-3E56-0933-BABC-E86B2300D2C5}"/>
              </a:ext>
            </a:extLst>
          </p:cNvPr>
          <p:cNvCxnSpPr>
            <a:cxnSpLocks/>
            <a:stCxn id="4" idx="2"/>
          </p:cNvCxnSpPr>
          <p:nvPr/>
        </p:nvCxnSpPr>
        <p:spPr>
          <a:xfrm>
            <a:off x="9050014" y="2152084"/>
            <a:ext cx="0" cy="898343"/>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113E7E17-261F-A559-E0AD-5BC540F23F34}"/>
              </a:ext>
            </a:extLst>
          </p:cNvPr>
          <p:cNvCxnSpPr>
            <a:cxnSpLocks/>
            <a:stCxn id="5" idx="2"/>
            <a:endCxn id="9" idx="0"/>
          </p:cNvCxnSpPr>
          <p:nvPr/>
        </p:nvCxnSpPr>
        <p:spPr>
          <a:xfrm>
            <a:off x="6174746" y="2152084"/>
            <a:ext cx="0" cy="898343"/>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466459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500"/>
                            </p:stCondLst>
                            <p:childTnLst>
                              <p:par>
                                <p:cTn id="24" presetID="10" presetClass="entr" presetSubtype="0" fill="hold" grpId="0" nodeType="afterEffect">
                                  <p:stCondLst>
                                    <p:cond delay="500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DC6AFE-ACED-BCC9-F199-FC47ACA81C06}"/>
              </a:ext>
            </a:extLst>
          </p:cNvPr>
          <p:cNvPicPr>
            <a:picLocks noChangeAspect="1"/>
          </p:cNvPicPr>
          <p:nvPr/>
        </p:nvPicPr>
        <p:blipFill>
          <a:blip r:embed="rId2"/>
          <a:stretch>
            <a:fillRect/>
          </a:stretch>
        </p:blipFill>
        <p:spPr>
          <a:xfrm>
            <a:off x="1609997" y="0"/>
            <a:ext cx="8972006" cy="6934428"/>
          </a:xfrm>
          <a:prstGeom prst="rect">
            <a:avLst/>
          </a:prstGeom>
        </p:spPr>
      </p:pic>
    </p:spTree>
    <p:extLst>
      <p:ext uri="{BB962C8B-B14F-4D97-AF65-F5344CB8AC3E}">
        <p14:creationId xmlns:p14="http://schemas.microsoft.com/office/powerpoint/2010/main" val="2722436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D6E1435-10D0-4507-958A-D9CA1815FF0F}"/>
              </a:ext>
            </a:extLst>
          </p:cNvPr>
          <p:cNvSpPr>
            <a:spLocks noGrp="1"/>
          </p:cNvSpPr>
          <p:nvPr>
            <p:ph type="title"/>
          </p:nvPr>
        </p:nvSpPr>
        <p:spPr>
          <a:xfrm>
            <a:off x="302683" y="228601"/>
            <a:ext cx="9381247" cy="571499"/>
          </a:xfrm>
        </p:spPr>
        <p:txBody>
          <a:bodyPr/>
          <a:lstStyle/>
          <a:p>
            <a:r>
              <a:rPr lang="en-US"/>
              <a:t>Style Considerations, Usage Context and best practices</a:t>
            </a:r>
          </a:p>
        </p:txBody>
      </p:sp>
      <p:sp>
        <p:nvSpPr>
          <p:cNvPr id="14" name="Text Placeholder 2">
            <a:extLst>
              <a:ext uri="{FF2B5EF4-FFF2-40B4-BE49-F238E27FC236}">
                <a16:creationId xmlns:a16="http://schemas.microsoft.com/office/drawing/2014/main" id="{3A5ECAF3-1323-524F-8184-13608FDE52CE}"/>
              </a:ext>
            </a:extLst>
          </p:cNvPr>
          <p:cNvSpPr txBox="1">
            <a:spLocks/>
          </p:cNvSpPr>
          <p:nvPr/>
        </p:nvSpPr>
        <p:spPr>
          <a:xfrm>
            <a:off x="261719" y="625439"/>
            <a:ext cx="11627598" cy="5051274"/>
          </a:xfrm>
          <a:prstGeom prst="rect">
            <a:avLst/>
          </a:prstGeom>
        </p:spPr>
        <p:txBody>
          <a:bodyPr spcFirstLastPara="1" wrap="square" lIns="91425" tIns="91425" rIns="91425" bIns="91425" anchor="t" anchorCtr="0"/>
          <a:lstStyle>
            <a:lvl1pPr marL="173736" lvl="0" indent="-173736" algn="l" defTabSz="914400" rtl="0" eaLnBrk="1" latinLnBrk="0" hangingPunct="1">
              <a:lnSpc>
                <a:spcPts val="2400"/>
              </a:lnSpc>
              <a:spcBef>
                <a:spcPts val="800"/>
              </a:spcBef>
              <a:spcAft>
                <a:spcPts val="0"/>
              </a:spcAft>
              <a:buClr>
                <a:srgbClr val="F3B949"/>
              </a:buClr>
              <a:buSzPts val="1800"/>
              <a:buFont typeface="Arial" panose="020B0604020202020204" pitchFamily="34" charset="0"/>
              <a:buChar char="▪"/>
              <a:defRPr sz="20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algn="l" defTabSz="914400" rtl="0" eaLnBrk="1" latinLnBrk="0" hangingPunct="1">
              <a:lnSpc>
                <a:spcPts val="2400"/>
              </a:lnSpc>
              <a:spcBef>
                <a:spcPts val="0"/>
              </a:spcBef>
              <a:spcAft>
                <a:spcPts val="0"/>
              </a:spcAft>
              <a:buClr>
                <a:srgbClr val="F3B949"/>
              </a:buClr>
              <a:buSzPts val="1800"/>
              <a:buFont typeface="Arial" panose="020B0604020202020204" pitchFamily="34" charset="0"/>
              <a:buChar char="▫"/>
              <a:defRPr sz="24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828754" lvl="2" indent="-457189" algn="l" defTabSz="914400" rtl="0" eaLnBrk="1" latinLnBrk="0" hangingPunct="1">
              <a:lnSpc>
                <a:spcPts val="2400"/>
              </a:lnSpc>
              <a:spcBef>
                <a:spcPts val="0"/>
              </a:spcBef>
              <a:spcAft>
                <a:spcPts val="0"/>
              </a:spcAft>
              <a:buClr>
                <a:srgbClr val="F3B949"/>
              </a:buClr>
              <a:buSzPts val="1800"/>
              <a:buFont typeface="Arial" panose="020B0604020202020204" pitchFamily="34" charset="0"/>
              <a:buChar char="▫"/>
              <a:defRPr sz="24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2438339" lvl="3" indent="-457189" algn="l" defTabSz="914400" rtl="0" eaLnBrk="1" latinLnBrk="0" hangingPunct="1">
              <a:lnSpc>
                <a:spcPts val="2000"/>
              </a:lnSpc>
              <a:spcBef>
                <a:spcPts val="0"/>
              </a:spcBef>
              <a:spcAft>
                <a:spcPts val="0"/>
              </a:spcAft>
              <a:buClr>
                <a:srgbClr val="7F7F7F"/>
              </a:buClr>
              <a:buSzPts val="1800"/>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4pPr>
            <a:lvl5pPr marL="3047924" lvl="4" indent="-457189" algn="l" defTabSz="914400" rtl="0" eaLnBrk="1" latinLnBrk="0" hangingPunct="1">
              <a:lnSpc>
                <a:spcPts val="2000"/>
              </a:lnSpc>
              <a:spcBef>
                <a:spcPts val="0"/>
              </a:spcBef>
              <a:spcAft>
                <a:spcPts val="0"/>
              </a:spcAft>
              <a:buClr>
                <a:srgbClr val="412D5D"/>
              </a:buClr>
              <a:buSzPts val="1800"/>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5pPr>
            <a:lvl6pPr marL="3657509" lvl="5" indent="-457189" algn="l" defTabSz="914400" rtl="0" eaLnBrk="1" latinLnBrk="0" hangingPunct="1">
              <a:lnSpc>
                <a:spcPct val="90000"/>
              </a:lnSpc>
              <a:spcBef>
                <a:spcPts val="0"/>
              </a:spcBef>
              <a:spcAft>
                <a:spcPts val="0"/>
              </a:spcAft>
              <a:buSzPts val="1800"/>
              <a:buFont typeface="Arial" panose="020B0604020202020204" pitchFamily="34" charset="0"/>
              <a:buChar char="■"/>
              <a:defRPr sz="24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4267093" lvl="6" indent="-457189" algn="l" defTabSz="914400" rtl="0" eaLnBrk="1" latinLnBrk="0" hangingPunct="1">
              <a:lnSpc>
                <a:spcPct val="90000"/>
              </a:lnSpc>
              <a:spcBef>
                <a:spcPts val="0"/>
              </a:spcBef>
              <a:spcAft>
                <a:spcPts val="0"/>
              </a:spcAft>
              <a:buSzPts val="1800"/>
              <a:buFont typeface="Arial" panose="020B0604020202020204" pitchFamily="34" charset="0"/>
              <a:buChar char="●"/>
              <a:defRPr sz="24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4876678" lvl="7" indent="-457189" algn="l" defTabSz="914400" rtl="0" eaLnBrk="1" latinLnBrk="0" hangingPunct="1">
              <a:lnSpc>
                <a:spcPct val="90000"/>
              </a:lnSpc>
              <a:spcBef>
                <a:spcPts val="0"/>
              </a:spcBef>
              <a:spcAft>
                <a:spcPts val="0"/>
              </a:spcAft>
              <a:buSzPts val="1800"/>
              <a:buFont typeface="Arial" panose="020B0604020202020204" pitchFamily="34" charset="0"/>
              <a:buChar char="○"/>
              <a:defRPr sz="2400" kern="1200">
                <a:solidFill>
                  <a:schemeClr val="tx1"/>
                </a:solidFill>
                <a:latin typeface="+mn-lt"/>
                <a:ea typeface="+mn-ea"/>
                <a:cs typeface="+mn-cs"/>
              </a:defRPr>
            </a:lvl8pPr>
            <a:lvl9pPr marL="5486263" lvl="8" indent="-457189" algn="l" defTabSz="914400" rtl="0" eaLnBrk="1" latinLnBrk="0" hangingPunct="1">
              <a:lnSpc>
                <a:spcPct val="90000"/>
              </a:lnSpc>
              <a:spcBef>
                <a:spcPts val="0"/>
              </a:spcBef>
              <a:spcAft>
                <a:spcPts val="0"/>
              </a:spcAft>
              <a:buSzPts val="1800"/>
              <a:buFont typeface="Arial" panose="020B0604020202020204" pitchFamily="34" charset="0"/>
              <a:buChar char="■"/>
              <a:defRPr sz="2400" kern="1200">
                <a:solidFill>
                  <a:schemeClr val="tx1"/>
                </a:solidFill>
                <a:latin typeface="+mn-lt"/>
                <a:ea typeface="+mn-ea"/>
                <a:cs typeface="+mn-cs"/>
              </a:defRPr>
            </a:lvl9pPr>
          </a:lstStyle>
          <a:p>
            <a:pPr marL="0" indent="0" fontAlgn="auto">
              <a:buNone/>
            </a:pPr>
            <a:r>
              <a:rPr lang="en-US" sz="1600" dirty="0"/>
              <a:t>In General, the following considerations should be considered when designing integrations.</a:t>
            </a:r>
          </a:p>
          <a:p>
            <a:pPr fontAlgn="auto"/>
            <a:r>
              <a:rPr lang="en-US" sz="1600" b="1" dirty="0"/>
              <a:t>Data-centric Integrations</a:t>
            </a:r>
            <a:r>
              <a:rPr lang="en-US" sz="1600" dirty="0"/>
              <a:t>: This approach generally involves moving data across repositories and when performing batch or extract operations that require large data sets and high accuracy.  There are existing cases where an API is directly called through the consumption layer of the Data Warehouse and designers should evaluate benefits against cost when considering a different approach vs. leaving existing approaches in place.</a:t>
            </a:r>
          </a:p>
          <a:p>
            <a:pPr fontAlgn="auto"/>
            <a:r>
              <a:rPr lang="en-US" sz="1600" b="1" dirty="0"/>
              <a:t>App-centric Integrations</a:t>
            </a:r>
            <a:r>
              <a:rPr lang="en-US" sz="1600" dirty="0"/>
              <a:t>:  This approach will typically involve calling of an API or service that directly connects one system to another.  While this is not loosely coupled, it is sometimes a straightforward and economical approach.  When evaluating or designing new integrations, evaluate the cost-benefit of this approach against the other styles.  Note that an API or service can also be leveraged in both event-centric styles and even data-centric styles.  It is app-centric when the API is tightly-coupled with a system.</a:t>
            </a:r>
          </a:p>
          <a:p>
            <a:pPr fontAlgn="auto"/>
            <a:r>
              <a:rPr lang="en-US" sz="1600" b="1" dirty="0"/>
              <a:t>Event-centric</a:t>
            </a:r>
            <a:r>
              <a:rPr lang="en-US" sz="1600" dirty="0"/>
              <a:t>:  This approach involves the production and consumption of events into an event distribution platform. Applications Integrate with the platform by generating/producing events when certain transaction lifecycle stages occur and consuming events from other applications generated similarly. The event distribution platform only manages the acceptance and delivery of events to connected applications and should provide no business processing or data transformation. This approach scales well, allows applications to be loosely coupled, but can require more complex infrastructure. This is the tradeoff for the simple, single-threaded services that can be created. This approach also becomes more common as organizations adopt micro-services.</a:t>
            </a:r>
          </a:p>
        </p:txBody>
      </p:sp>
    </p:spTree>
    <p:extLst>
      <p:ext uri="{BB962C8B-B14F-4D97-AF65-F5344CB8AC3E}">
        <p14:creationId xmlns:p14="http://schemas.microsoft.com/office/powerpoint/2010/main" val="2155806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6627381" y="1709738"/>
            <a:ext cx="4954587" cy="4348162"/>
          </a:xfrm>
          <a:prstGeom prst="rect">
            <a:avLst/>
          </a:prstGeom>
        </p:spPr>
        <p:txBody>
          <a:bodyPr vert="horz" lIns="0" tIns="0" rIns="0" bIns="0" rtlCol="0" anchor="t">
            <a:noAutofit/>
          </a:bodyPr>
          <a:lstStyle/>
          <a:p>
            <a:pPr marL="0" indent="0">
              <a:lnSpc>
                <a:spcPts val="3000"/>
              </a:lnSpc>
              <a:spcAft>
                <a:spcPts val="800"/>
              </a:spcAft>
              <a:buNone/>
            </a:pPr>
            <a:endParaRPr lang="en-US" altLang="ja-JP" sz="3200" dirty="0">
              <a:solidFill>
                <a:srgbClr val="412D5D"/>
              </a:solidFill>
            </a:endParaRPr>
          </a:p>
          <a:p>
            <a:pPr marL="0" indent="0">
              <a:lnSpc>
                <a:spcPts val="3000"/>
              </a:lnSpc>
              <a:spcAft>
                <a:spcPts val="800"/>
              </a:spcAft>
              <a:buNone/>
            </a:pPr>
            <a:endParaRPr lang="en-US" altLang="ja-JP" sz="3200" dirty="0">
              <a:solidFill>
                <a:srgbClr val="412D5D"/>
              </a:solidFill>
            </a:endParaRPr>
          </a:p>
          <a:p>
            <a:pPr marL="0" indent="0">
              <a:lnSpc>
                <a:spcPts val="3000"/>
              </a:lnSpc>
              <a:spcAft>
                <a:spcPts val="800"/>
              </a:spcAft>
              <a:buNone/>
            </a:pPr>
            <a:r>
              <a:rPr lang="en-US" altLang="ja-JP" sz="3200" dirty="0">
                <a:solidFill>
                  <a:srgbClr val="412D5D"/>
                </a:solidFill>
              </a:rPr>
              <a:t>A word about productizing patterns.</a:t>
            </a:r>
            <a:endParaRPr lang="en-US" dirty="0">
              <a:solidFill>
                <a:srgbClr val="000000"/>
              </a:solidFill>
            </a:endParaRPr>
          </a:p>
        </p:txBody>
      </p:sp>
      <p:pic>
        <p:nvPicPr>
          <p:cNvPr id="6" name="Picture 5">
            <a:extLst>
              <a:ext uri="{FF2B5EF4-FFF2-40B4-BE49-F238E27FC236}">
                <a16:creationId xmlns:a16="http://schemas.microsoft.com/office/drawing/2014/main" id="{F622F65C-37BA-CD44-B239-3D713540301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8114" y="0"/>
            <a:ext cx="6187858" cy="6858000"/>
          </a:xfrm>
          <a:prstGeom prst="rect">
            <a:avLst/>
          </a:prstGeom>
          <a:effectLst>
            <a:innerShdw blurRad="393700" dist="50800">
              <a:prstClr val="black">
                <a:alpha val="50000"/>
              </a:prstClr>
            </a:innerShdw>
            <a:reflection stA="45000" endPos="0" dist="50800" dir="5400000" sy="-100000" algn="bl" rotWithShape="0"/>
          </a:effectLst>
        </p:spPr>
      </p:pic>
      <p:pic>
        <p:nvPicPr>
          <p:cNvPr id="2" name="Picture 1"/>
          <p:cNvPicPr>
            <a:picLocks noChangeAspect="1"/>
          </p:cNvPicPr>
          <p:nvPr/>
        </p:nvPicPr>
        <p:blipFill>
          <a:blip r:embed="rId4" cstate="screen">
            <a:alphaModFix amt="10000"/>
            <a:extLst>
              <a:ext uri="{28A0092B-C50C-407E-A947-70E740481C1C}">
                <a14:useLocalDpi xmlns:a14="http://schemas.microsoft.com/office/drawing/2010/main"/>
              </a:ext>
            </a:extLst>
          </a:blip>
          <a:stretch>
            <a:fillRect/>
          </a:stretch>
        </p:blipFill>
        <p:spPr>
          <a:xfrm>
            <a:off x="6627381" y="1209376"/>
            <a:ext cx="1331541" cy="1000723"/>
          </a:xfrm>
          <a:prstGeom prst="rect">
            <a:avLst/>
          </a:prstGeom>
        </p:spPr>
      </p:pic>
    </p:spTree>
    <p:extLst>
      <p:ext uri="{BB962C8B-B14F-4D97-AF65-F5344CB8AC3E}">
        <p14:creationId xmlns:p14="http://schemas.microsoft.com/office/powerpoint/2010/main" val="31434529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90248-FF03-3AD0-16D8-2D5B300B67EA}"/>
              </a:ext>
            </a:extLst>
          </p:cNvPr>
          <p:cNvSpPr>
            <a:spLocks noGrp="1"/>
          </p:cNvSpPr>
          <p:nvPr>
            <p:ph type="title"/>
          </p:nvPr>
        </p:nvSpPr>
        <p:spPr/>
        <p:txBody>
          <a:bodyPr/>
          <a:lstStyle/>
          <a:p>
            <a:r>
              <a:rPr lang="en-US" dirty="0"/>
              <a:t>A Modern Architecture</a:t>
            </a:r>
          </a:p>
        </p:txBody>
      </p:sp>
    </p:spTree>
    <p:extLst>
      <p:ext uri="{BB962C8B-B14F-4D97-AF65-F5344CB8AC3E}">
        <p14:creationId xmlns:p14="http://schemas.microsoft.com/office/powerpoint/2010/main" val="21057633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6311224" y="2740636"/>
            <a:ext cx="4416523" cy="1881910"/>
          </a:xfrm>
          <a:prstGeom prst="rect">
            <a:avLst/>
          </a:prstGeom>
          <a:solidFill>
            <a:schemeClr val="bg1">
              <a:lumMod val="95000"/>
            </a:scheme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1209B-4A50-4664-8495-413C37BF4D6E}"/>
              </a:ext>
            </a:extLst>
          </p:cNvPr>
          <p:cNvSpPr>
            <a:spLocks noGrp="1"/>
          </p:cNvSpPr>
          <p:nvPr>
            <p:ph type="title"/>
          </p:nvPr>
        </p:nvSpPr>
        <p:spPr/>
        <p:txBody>
          <a:bodyPr>
            <a:normAutofit/>
          </a:bodyPr>
          <a:lstStyle/>
          <a:p>
            <a:r>
              <a:rPr lang="en-US" b="0" dirty="0">
                <a:cs typeface="Arial" panose="020B0604020202020204" pitchFamily="34" charset="0"/>
              </a:rPr>
              <a:t>Guiding Principles</a:t>
            </a:r>
          </a:p>
        </p:txBody>
      </p:sp>
      <p:sp>
        <p:nvSpPr>
          <p:cNvPr id="4" name="Text Placeholder 3">
            <a:extLst>
              <a:ext uri="{FF2B5EF4-FFF2-40B4-BE49-F238E27FC236}">
                <a16:creationId xmlns:a16="http://schemas.microsoft.com/office/drawing/2014/main" id="{E17CE2DA-9E30-4351-A625-FB277D7E6815}"/>
              </a:ext>
            </a:extLst>
          </p:cNvPr>
          <p:cNvSpPr>
            <a:spLocks noGrp="1"/>
          </p:cNvSpPr>
          <p:nvPr>
            <p:ph type="body" sz="quarter" idx="10"/>
          </p:nvPr>
        </p:nvSpPr>
        <p:spPr>
          <a:xfrm>
            <a:off x="307851" y="758894"/>
            <a:ext cx="11657456" cy="533400"/>
          </a:xfrm>
        </p:spPr>
        <p:txBody>
          <a:bodyPr>
            <a:noAutofit/>
          </a:bodyPr>
          <a:lstStyle/>
          <a:p>
            <a:pPr marL="54864" indent="0">
              <a:buNone/>
            </a:pPr>
            <a:r>
              <a:rPr lang="en-US" kern="0" dirty="0">
                <a:solidFill>
                  <a:schemeClr val="tx1"/>
                </a:solidFill>
                <a:latin typeface="Arial" panose="020B0604020202020204" pitchFamily="34" charset="0"/>
                <a:cs typeface="Arial" panose="020B0604020202020204" pitchFamily="34" charset="0"/>
              </a:rPr>
              <a:t>All design patterns and practices are driven by a set of guiding principles</a:t>
            </a:r>
            <a:endParaRPr lang="en-US" dirty="0">
              <a:solidFill>
                <a:schemeClr val="tx1"/>
              </a:solidFill>
              <a:latin typeface="Arial" panose="020B0604020202020204" pitchFamily="34" charset="0"/>
              <a:cs typeface="Arial" panose="020B0604020202020204" pitchFamily="34" charset="0"/>
            </a:endParaRPr>
          </a:p>
        </p:txBody>
      </p:sp>
      <p:sp>
        <p:nvSpPr>
          <p:cNvPr id="3" name="Rectangle 2"/>
          <p:cNvSpPr/>
          <p:nvPr/>
        </p:nvSpPr>
        <p:spPr>
          <a:xfrm>
            <a:off x="876339" y="1611304"/>
            <a:ext cx="544530" cy="18819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420869" y="1611304"/>
            <a:ext cx="4459909" cy="1881910"/>
          </a:xfrm>
          <a:prstGeom prst="rect">
            <a:avLst/>
          </a:prstGeom>
          <a:solidFill>
            <a:schemeClr val="bg1">
              <a:lumMod val="95000"/>
            </a:scheme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7" name="Text Placeholder 3">
            <a:extLst>
              <a:ext uri="{FF2B5EF4-FFF2-40B4-BE49-F238E27FC236}">
                <a16:creationId xmlns:a16="http://schemas.microsoft.com/office/drawing/2014/main" id="{E17CE2DA-9E30-4351-A625-FB277D7E6815}"/>
              </a:ext>
            </a:extLst>
          </p:cNvPr>
          <p:cNvSpPr txBox="1">
            <a:spLocks/>
          </p:cNvSpPr>
          <p:nvPr/>
        </p:nvSpPr>
        <p:spPr>
          <a:xfrm>
            <a:off x="1710217" y="1842235"/>
            <a:ext cx="3817280" cy="1589332"/>
          </a:xfrm>
          <a:prstGeom prst="rect">
            <a:avLst/>
          </a:prstGeom>
        </p:spPr>
        <p:txBody>
          <a:bodyPr lIns="0" rIns="0">
            <a:noAutofit/>
          </a:bodyPr>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rgbClr val="7F7F7F"/>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600"/>
              </a:spcAft>
            </a:pPr>
            <a:r>
              <a:rPr lang="en-US" b="1" kern="0" dirty="0">
                <a:solidFill>
                  <a:schemeClr val="accent1"/>
                </a:solidFill>
              </a:rPr>
              <a:t>Business Capability</a:t>
            </a:r>
          </a:p>
          <a:p>
            <a:r>
              <a:rPr lang="en-US" sz="1400" dirty="0">
                <a:solidFill>
                  <a:schemeClr val="tx1"/>
                </a:solidFill>
              </a:rPr>
              <a:t>Agility, Speed to market/value, Governable, Intelligence, Supports Processes</a:t>
            </a:r>
          </a:p>
        </p:txBody>
      </p:sp>
      <p:sp>
        <p:nvSpPr>
          <p:cNvPr id="20" name="Oval 19">
            <a:extLst>
              <a:ext uri="{FF2B5EF4-FFF2-40B4-BE49-F238E27FC236}">
                <a16:creationId xmlns:a16="http://schemas.microsoft.com/office/drawing/2014/main" id="{A58DA7EC-323D-8C42-9A8C-AF157CCA5DF1}"/>
              </a:ext>
            </a:extLst>
          </p:cNvPr>
          <p:cNvSpPr/>
          <p:nvPr/>
        </p:nvSpPr>
        <p:spPr>
          <a:xfrm>
            <a:off x="302683" y="2068242"/>
            <a:ext cx="968034" cy="968034"/>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76339" y="3857523"/>
            <a:ext cx="544530" cy="18819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420869" y="3857523"/>
            <a:ext cx="4459909" cy="1881910"/>
          </a:xfrm>
          <a:prstGeom prst="rect">
            <a:avLst/>
          </a:prstGeom>
          <a:solidFill>
            <a:schemeClr val="bg1">
              <a:lumMod val="95000"/>
            </a:scheme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 Placeholder 3">
            <a:extLst>
              <a:ext uri="{FF2B5EF4-FFF2-40B4-BE49-F238E27FC236}">
                <a16:creationId xmlns:a16="http://schemas.microsoft.com/office/drawing/2014/main" id="{E17CE2DA-9E30-4351-A625-FB277D7E6815}"/>
              </a:ext>
            </a:extLst>
          </p:cNvPr>
          <p:cNvSpPr txBox="1">
            <a:spLocks/>
          </p:cNvSpPr>
          <p:nvPr/>
        </p:nvSpPr>
        <p:spPr>
          <a:xfrm>
            <a:off x="1710217" y="4088454"/>
            <a:ext cx="3931579" cy="1589332"/>
          </a:xfrm>
          <a:prstGeom prst="rect">
            <a:avLst/>
          </a:prstGeom>
        </p:spPr>
        <p:txBody>
          <a:bodyPr lIns="0" rIns="0">
            <a:noAutofit/>
          </a:bodyPr>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rgbClr val="7F7F7F"/>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600"/>
              </a:spcAft>
            </a:pPr>
            <a:r>
              <a:rPr lang="en-US" b="1" kern="0" dirty="0">
                <a:solidFill>
                  <a:schemeClr val="tx1"/>
                </a:solidFill>
              </a:rPr>
              <a:t>Team</a:t>
            </a:r>
          </a:p>
          <a:p>
            <a:r>
              <a:rPr lang="en-US" sz="1400" dirty="0">
                <a:solidFill>
                  <a:schemeClr val="tx1"/>
                </a:solidFill>
              </a:rPr>
              <a:t>Leverages team strengths, Leverages team skills, Incremental rollout, Non-invasive, Non-technical admin</a:t>
            </a:r>
          </a:p>
        </p:txBody>
      </p:sp>
      <p:sp>
        <p:nvSpPr>
          <p:cNvPr id="55" name="Oval 54">
            <a:extLst>
              <a:ext uri="{FF2B5EF4-FFF2-40B4-BE49-F238E27FC236}">
                <a16:creationId xmlns:a16="http://schemas.microsoft.com/office/drawing/2014/main" id="{A58DA7EC-323D-8C42-9A8C-AF157CCA5DF1}"/>
              </a:ext>
            </a:extLst>
          </p:cNvPr>
          <p:cNvSpPr/>
          <p:nvPr/>
        </p:nvSpPr>
        <p:spPr>
          <a:xfrm>
            <a:off x="302683" y="4314461"/>
            <a:ext cx="968034" cy="968034"/>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0727747" y="2740636"/>
            <a:ext cx="544530" cy="18819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64" name="Text Placeholder 3">
            <a:extLst>
              <a:ext uri="{FF2B5EF4-FFF2-40B4-BE49-F238E27FC236}">
                <a16:creationId xmlns:a16="http://schemas.microsoft.com/office/drawing/2014/main" id="{E17CE2DA-9E30-4351-A625-FB277D7E6815}"/>
              </a:ext>
            </a:extLst>
          </p:cNvPr>
          <p:cNvSpPr txBox="1">
            <a:spLocks/>
          </p:cNvSpPr>
          <p:nvPr/>
        </p:nvSpPr>
        <p:spPr>
          <a:xfrm>
            <a:off x="6498794" y="2971567"/>
            <a:ext cx="3909659" cy="1589332"/>
          </a:xfrm>
          <a:prstGeom prst="rect">
            <a:avLst/>
          </a:prstGeom>
        </p:spPr>
        <p:txBody>
          <a:bodyPr lIns="0" rIns="0">
            <a:noAutofit/>
          </a:bodyPr>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rgbClr val="7F7F7F"/>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fontAlgn="auto">
              <a:spcAft>
                <a:spcPts val="600"/>
              </a:spcAft>
            </a:pPr>
            <a:r>
              <a:rPr lang="en-US" b="1" kern="0" dirty="0">
                <a:solidFill>
                  <a:schemeClr val="accent6"/>
                </a:solidFill>
              </a:rPr>
              <a:t>Technical</a:t>
            </a:r>
          </a:p>
          <a:p>
            <a:pPr algn="r"/>
            <a:r>
              <a:rPr lang="en-US" sz="1400" dirty="0">
                <a:solidFill>
                  <a:schemeClr val="tx1"/>
                </a:solidFill>
              </a:rPr>
              <a:t>Loosely-coupled, Composability, Design, Simplicity, Scalability, Robust (async and sync), Telemetry/Instrumentation, Operational Simplicity, Testable, Easy to upgrade/change</a:t>
            </a:r>
          </a:p>
        </p:txBody>
      </p:sp>
      <p:sp>
        <p:nvSpPr>
          <p:cNvPr id="65" name="Oval 64">
            <a:extLst>
              <a:ext uri="{FF2B5EF4-FFF2-40B4-BE49-F238E27FC236}">
                <a16:creationId xmlns:a16="http://schemas.microsoft.com/office/drawing/2014/main" id="{A58DA7EC-323D-8C42-9A8C-AF157CCA5DF1}"/>
              </a:ext>
            </a:extLst>
          </p:cNvPr>
          <p:cNvSpPr/>
          <p:nvPr/>
        </p:nvSpPr>
        <p:spPr>
          <a:xfrm>
            <a:off x="10900185" y="3197574"/>
            <a:ext cx="968034" cy="968034"/>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3F6D733B-48D9-49DC-A58A-A35214B5A9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069" y="4496575"/>
            <a:ext cx="596226" cy="549647"/>
          </a:xfrm>
          <a:prstGeom prst="rect">
            <a:avLst/>
          </a:prstGeom>
        </p:spPr>
      </p:pic>
      <p:pic>
        <p:nvPicPr>
          <p:cNvPr id="5" name="Picture 4">
            <a:extLst>
              <a:ext uri="{FF2B5EF4-FFF2-40B4-BE49-F238E27FC236}">
                <a16:creationId xmlns:a16="http://schemas.microsoft.com/office/drawing/2014/main" id="{0701AE11-5241-AC6E-D0F3-67AA5B6F0FA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5953" y="2271958"/>
            <a:ext cx="660457" cy="507664"/>
          </a:xfrm>
          <a:prstGeom prst="rect">
            <a:avLst/>
          </a:prstGeom>
        </p:spPr>
      </p:pic>
      <p:pic>
        <p:nvPicPr>
          <p:cNvPr id="6" name="Picture 5">
            <a:extLst>
              <a:ext uri="{FF2B5EF4-FFF2-40B4-BE49-F238E27FC236}">
                <a16:creationId xmlns:a16="http://schemas.microsoft.com/office/drawing/2014/main" id="{DEAC1454-CBD5-0EC1-62EE-C615C8C5EFE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95863" y="3393252"/>
            <a:ext cx="576677" cy="576677"/>
          </a:xfrm>
          <a:prstGeom prst="rect">
            <a:avLst/>
          </a:prstGeom>
        </p:spPr>
      </p:pic>
    </p:spTree>
    <p:extLst>
      <p:ext uri="{BB962C8B-B14F-4D97-AF65-F5344CB8AC3E}">
        <p14:creationId xmlns:p14="http://schemas.microsoft.com/office/powerpoint/2010/main" val="25317205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BE15E9-F048-A91E-C2AC-F8B4A02077F7}"/>
              </a:ext>
            </a:extLst>
          </p:cNvPr>
          <p:cNvPicPr>
            <a:picLocks noChangeAspect="1"/>
          </p:cNvPicPr>
          <p:nvPr/>
        </p:nvPicPr>
        <p:blipFill>
          <a:blip r:embed="rId2"/>
          <a:stretch>
            <a:fillRect/>
          </a:stretch>
        </p:blipFill>
        <p:spPr>
          <a:xfrm>
            <a:off x="1314994" y="348565"/>
            <a:ext cx="9970674" cy="6085285"/>
          </a:xfrm>
          <a:prstGeom prst="rect">
            <a:avLst/>
          </a:prstGeom>
        </p:spPr>
      </p:pic>
      <p:sp>
        <p:nvSpPr>
          <p:cNvPr id="3" name="Title 1">
            <a:extLst>
              <a:ext uri="{FF2B5EF4-FFF2-40B4-BE49-F238E27FC236}">
                <a16:creationId xmlns:a16="http://schemas.microsoft.com/office/drawing/2014/main" id="{B17654D8-DA46-E24B-8D40-5A2D05B130A8}"/>
              </a:ext>
            </a:extLst>
          </p:cNvPr>
          <p:cNvSpPr txBox="1">
            <a:spLocks/>
          </p:cNvSpPr>
          <p:nvPr/>
        </p:nvSpPr>
        <p:spPr>
          <a:xfrm>
            <a:off x="302683" y="228601"/>
            <a:ext cx="11584516" cy="521677"/>
          </a:xfrm>
          <a:prstGeom prst="rect">
            <a:avLst/>
          </a:prstGeom>
        </p:spPr>
        <p:txBody>
          <a:bodyPr/>
          <a:lst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a:lstStyle>
          <a:p>
            <a:pPr fontAlgn="auto">
              <a:spcAft>
                <a:spcPts val="0"/>
              </a:spcAft>
            </a:pPr>
            <a:r>
              <a:rPr lang="en-US" dirty="0"/>
              <a:t>Event-driven Architecture</a:t>
            </a:r>
          </a:p>
        </p:txBody>
      </p:sp>
    </p:spTree>
    <p:extLst>
      <p:ext uri="{BB962C8B-B14F-4D97-AF65-F5344CB8AC3E}">
        <p14:creationId xmlns:p14="http://schemas.microsoft.com/office/powerpoint/2010/main" val="41988598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AE30F85-501D-CCE9-7F5E-D079BA3DDFFF}"/>
              </a:ext>
            </a:extLst>
          </p:cNvPr>
          <p:cNvSpPr>
            <a:spLocks noGrp="1"/>
          </p:cNvSpPr>
          <p:nvPr>
            <p:ph type="title"/>
          </p:nvPr>
        </p:nvSpPr>
        <p:spPr>
          <a:xfrm>
            <a:off x="302683" y="228601"/>
            <a:ext cx="11584516" cy="521677"/>
          </a:xfrm>
        </p:spPr>
        <p:txBody>
          <a:bodyPr/>
          <a:lstStyle/>
          <a:p>
            <a:r>
              <a:rPr lang="en-US" dirty="0"/>
              <a:t>Event-driven Architecture Features</a:t>
            </a:r>
          </a:p>
        </p:txBody>
      </p:sp>
      <p:pic>
        <p:nvPicPr>
          <p:cNvPr id="2" name="Picture 1" descr="Graphical user interface, diagram&#10;&#10;Description automatically generated">
            <a:extLst>
              <a:ext uri="{FF2B5EF4-FFF2-40B4-BE49-F238E27FC236}">
                <a16:creationId xmlns:a16="http://schemas.microsoft.com/office/drawing/2014/main" id="{DDBE15E9-F048-A91E-C2AC-F8B4A02077F7}"/>
              </a:ext>
            </a:extLst>
          </p:cNvPr>
          <p:cNvPicPr>
            <a:picLocks noChangeAspect="1"/>
          </p:cNvPicPr>
          <p:nvPr/>
        </p:nvPicPr>
        <p:blipFill>
          <a:blip r:embed="rId2"/>
          <a:stretch>
            <a:fillRect/>
          </a:stretch>
        </p:blipFill>
        <p:spPr>
          <a:xfrm>
            <a:off x="3992188" y="1118516"/>
            <a:ext cx="8199812" cy="5001885"/>
          </a:xfrm>
          <a:prstGeom prst="rect">
            <a:avLst/>
          </a:prstGeom>
          <a:noFill/>
        </p:spPr>
      </p:pic>
      <p:sp>
        <p:nvSpPr>
          <p:cNvPr id="9" name="Content Placeholder 3">
            <a:extLst>
              <a:ext uri="{FF2B5EF4-FFF2-40B4-BE49-F238E27FC236}">
                <a16:creationId xmlns:a16="http://schemas.microsoft.com/office/drawing/2014/main" id="{FF50826D-3720-B2E2-0742-F24FCCCFFA54}"/>
              </a:ext>
            </a:extLst>
          </p:cNvPr>
          <p:cNvSpPr>
            <a:spLocks noGrp="1"/>
          </p:cNvSpPr>
          <p:nvPr>
            <p:ph sz="half" idx="2"/>
          </p:nvPr>
        </p:nvSpPr>
        <p:spPr>
          <a:xfrm>
            <a:off x="302683" y="1303339"/>
            <a:ext cx="4430682" cy="4632241"/>
          </a:xfrm>
        </p:spPr>
        <p:txBody>
          <a:bodyPr/>
          <a:lstStyle/>
          <a:p>
            <a:r>
              <a:rPr lang="en-US" dirty="0"/>
              <a:t>Loosely Coupled</a:t>
            </a:r>
          </a:p>
          <a:p>
            <a:r>
              <a:rPr lang="en-US" dirty="0"/>
              <a:t>Easy Integration</a:t>
            </a:r>
          </a:p>
          <a:p>
            <a:r>
              <a:rPr lang="en-US" dirty="0"/>
              <a:t>Supports many scaling models</a:t>
            </a:r>
          </a:p>
          <a:p>
            <a:r>
              <a:rPr lang="en-US" dirty="0"/>
              <a:t>“Data in Motion”</a:t>
            </a:r>
          </a:p>
          <a:p>
            <a:r>
              <a:rPr lang="en-US" dirty="0"/>
              <a:t>Favor asynchronous interactions</a:t>
            </a:r>
          </a:p>
          <a:p>
            <a:r>
              <a:rPr lang="en-US" dirty="0"/>
              <a:t>Instrumentation</a:t>
            </a:r>
          </a:p>
        </p:txBody>
      </p:sp>
    </p:spTree>
    <p:extLst>
      <p:ext uri="{BB962C8B-B14F-4D97-AF65-F5344CB8AC3E}">
        <p14:creationId xmlns:p14="http://schemas.microsoft.com/office/powerpoint/2010/main" val="1893272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BE15E9-F048-A91E-C2AC-F8B4A02077F7}"/>
              </a:ext>
            </a:extLst>
          </p:cNvPr>
          <p:cNvPicPr>
            <a:picLocks noChangeAspect="1"/>
          </p:cNvPicPr>
          <p:nvPr/>
        </p:nvPicPr>
        <p:blipFill>
          <a:blip r:embed="rId2"/>
          <a:stretch>
            <a:fillRect/>
          </a:stretch>
        </p:blipFill>
        <p:spPr>
          <a:xfrm>
            <a:off x="1314994" y="348564"/>
            <a:ext cx="9978242" cy="6089904"/>
          </a:xfrm>
          <a:prstGeom prst="rect">
            <a:avLst/>
          </a:prstGeom>
        </p:spPr>
      </p:pic>
      <p:sp>
        <p:nvSpPr>
          <p:cNvPr id="3" name="Title 1">
            <a:extLst>
              <a:ext uri="{FF2B5EF4-FFF2-40B4-BE49-F238E27FC236}">
                <a16:creationId xmlns:a16="http://schemas.microsoft.com/office/drawing/2014/main" id="{B17654D8-DA46-E24B-8D40-5A2D05B130A8}"/>
              </a:ext>
            </a:extLst>
          </p:cNvPr>
          <p:cNvSpPr txBox="1">
            <a:spLocks/>
          </p:cNvSpPr>
          <p:nvPr/>
        </p:nvSpPr>
        <p:spPr>
          <a:xfrm>
            <a:off x="302683" y="228601"/>
            <a:ext cx="11584516" cy="521677"/>
          </a:xfrm>
          <a:prstGeom prst="rect">
            <a:avLst/>
          </a:prstGeom>
        </p:spPr>
        <p:txBody>
          <a:bodyPr/>
          <a:lst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a:lstStyle>
          <a:p>
            <a:pPr fontAlgn="auto">
              <a:spcAft>
                <a:spcPts val="0"/>
              </a:spcAft>
            </a:pPr>
            <a:r>
              <a:rPr lang="en-US" dirty="0"/>
              <a:t>Event-driven Architecture – Components</a:t>
            </a:r>
          </a:p>
        </p:txBody>
      </p:sp>
      <p:sp>
        <p:nvSpPr>
          <p:cNvPr id="4" name="TextBox 3">
            <a:extLst>
              <a:ext uri="{FF2B5EF4-FFF2-40B4-BE49-F238E27FC236}">
                <a16:creationId xmlns:a16="http://schemas.microsoft.com/office/drawing/2014/main" id="{EB1BAF52-EA24-FEC7-064A-47FE04D2352C}"/>
              </a:ext>
            </a:extLst>
          </p:cNvPr>
          <p:cNvSpPr txBox="1"/>
          <p:nvPr/>
        </p:nvSpPr>
        <p:spPr>
          <a:xfrm>
            <a:off x="8828374" y="1210492"/>
            <a:ext cx="2783647" cy="369332"/>
          </a:xfrm>
          <a:prstGeom prst="rect">
            <a:avLst/>
          </a:prstGeom>
          <a:noFill/>
        </p:spPr>
        <p:txBody>
          <a:bodyPr wrap="none" rtlCol="0">
            <a:spAutoFit/>
          </a:bodyPr>
          <a:lstStyle/>
          <a:p>
            <a:pPr algn="l"/>
            <a:r>
              <a:rPr lang="en-US" b="1" dirty="0">
                <a:solidFill>
                  <a:srgbClr val="C00000"/>
                </a:solidFill>
                <a:latin typeface="Arial" panose="020B0604020202020204" pitchFamily="34" charset="0"/>
                <a:ea typeface="Open Sans" panose="020B0606030504020204" pitchFamily="34" charset="0"/>
                <a:cs typeface="Arial" panose="020B0604020202020204" pitchFamily="34" charset="0"/>
              </a:rPr>
              <a:t>Two Major Components</a:t>
            </a:r>
          </a:p>
        </p:txBody>
      </p:sp>
      <p:cxnSp>
        <p:nvCxnSpPr>
          <p:cNvPr id="6" name="Straight Arrow Connector 5">
            <a:extLst>
              <a:ext uri="{FF2B5EF4-FFF2-40B4-BE49-F238E27FC236}">
                <a16:creationId xmlns:a16="http://schemas.microsoft.com/office/drawing/2014/main" id="{F14A0946-2054-277B-9F78-30A8CAAF08E9}"/>
              </a:ext>
            </a:extLst>
          </p:cNvPr>
          <p:cNvCxnSpPr>
            <a:cxnSpLocks/>
          </p:cNvCxnSpPr>
          <p:nvPr/>
        </p:nvCxnSpPr>
        <p:spPr>
          <a:xfrm flipH="1">
            <a:off x="6094941" y="1476260"/>
            <a:ext cx="2828722" cy="8576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CFDCE8E-8690-CF03-B8DD-7D8ED3E06DD2}"/>
              </a:ext>
            </a:extLst>
          </p:cNvPr>
          <p:cNvCxnSpPr>
            <a:cxnSpLocks/>
          </p:cNvCxnSpPr>
          <p:nvPr/>
        </p:nvCxnSpPr>
        <p:spPr>
          <a:xfrm flipH="1">
            <a:off x="7509302" y="1476260"/>
            <a:ext cx="1414361" cy="23025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4514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CB75-BD54-C7EF-9DB8-5151205DF058}"/>
              </a:ext>
            </a:extLst>
          </p:cNvPr>
          <p:cNvSpPr>
            <a:spLocks noGrp="1"/>
          </p:cNvSpPr>
          <p:nvPr>
            <p:ph type="ctrTitle"/>
          </p:nvPr>
        </p:nvSpPr>
        <p:spPr>
          <a:xfrm>
            <a:off x="303213" y="2917370"/>
            <a:ext cx="9976413" cy="1639881"/>
          </a:xfrm>
        </p:spPr>
        <p:txBody>
          <a:bodyPr/>
          <a:lstStyle/>
          <a:p>
            <a:r>
              <a:rPr lang="en-US" dirty="0"/>
              <a:t>We should start thinking about our data differently.</a:t>
            </a:r>
          </a:p>
        </p:txBody>
      </p:sp>
    </p:spTree>
    <p:extLst>
      <p:ext uri="{BB962C8B-B14F-4D97-AF65-F5344CB8AC3E}">
        <p14:creationId xmlns:p14="http://schemas.microsoft.com/office/powerpoint/2010/main" val="35020061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BE15E9-F048-A91E-C2AC-F8B4A02077F7}"/>
              </a:ext>
            </a:extLst>
          </p:cNvPr>
          <p:cNvPicPr>
            <a:picLocks noChangeAspect="1"/>
          </p:cNvPicPr>
          <p:nvPr/>
        </p:nvPicPr>
        <p:blipFill>
          <a:blip r:embed="rId3"/>
          <a:stretch>
            <a:fillRect/>
          </a:stretch>
        </p:blipFill>
        <p:spPr>
          <a:xfrm>
            <a:off x="1314994" y="348564"/>
            <a:ext cx="9978242" cy="6089904"/>
          </a:xfrm>
          <a:prstGeom prst="rect">
            <a:avLst/>
          </a:prstGeom>
        </p:spPr>
      </p:pic>
      <p:sp>
        <p:nvSpPr>
          <p:cNvPr id="3" name="Title 1">
            <a:extLst>
              <a:ext uri="{FF2B5EF4-FFF2-40B4-BE49-F238E27FC236}">
                <a16:creationId xmlns:a16="http://schemas.microsoft.com/office/drawing/2014/main" id="{B17654D8-DA46-E24B-8D40-5A2D05B130A8}"/>
              </a:ext>
            </a:extLst>
          </p:cNvPr>
          <p:cNvSpPr txBox="1">
            <a:spLocks/>
          </p:cNvSpPr>
          <p:nvPr/>
        </p:nvSpPr>
        <p:spPr>
          <a:xfrm>
            <a:off x="302683" y="228601"/>
            <a:ext cx="11584516" cy="521677"/>
          </a:xfrm>
          <a:prstGeom prst="rect">
            <a:avLst/>
          </a:prstGeom>
        </p:spPr>
        <p:txBody>
          <a:bodyPr/>
          <a:lst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a:lstStyle>
          <a:p>
            <a:pPr fontAlgn="auto">
              <a:spcAft>
                <a:spcPts val="0"/>
              </a:spcAft>
            </a:pPr>
            <a:r>
              <a:rPr lang="en-US" dirty="0"/>
              <a:t>Event-driven Architecture – Data In Motion (vs Data at rest)</a:t>
            </a:r>
          </a:p>
        </p:txBody>
      </p:sp>
      <p:sp>
        <p:nvSpPr>
          <p:cNvPr id="5" name="Rectangle 4">
            <a:extLst>
              <a:ext uri="{FF2B5EF4-FFF2-40B4-BE49-F238E27FC236}">
                <a16:creationId xmlns:a16="http://schemas.microsoft.com/office/drawing/2014/main" id="{8AB8D873-A28C-0A98-59A1-A4BBD8B679E3}"/>
              </a:ext>
            </a:extLst>
          </p:cNvPr>
          <p:cNvSpPr/>
          <p:nvPr/>
        </p:nvSpPr>
        <p:spPr>
          <a:xfrm>
            <a:off x="6334699" y="2401677"/>
            <a:ext cx="4704202" cy="2633031"/>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20577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8EF81-C5C6-B4D4-B972-2BB050D2DAD6}"/>
              </a:ext>
            </a:extLst>
          </p:cNvPr>
          <p:cNvSpPr>
            <a:spLocks noGrp="1"/>
          </p:cNvSpPr>
          <p:nvPr>
            <p:ph type="title"/>
          </p:nvPr>
        </p:nvSpPr>
        <p:spPr/>
        <p:txBody>
          <a:bodyPr/>
          <a:lstStyle/>
          <a:p>
            <a:r>
              <a:rPr lang="en-US" dirty="0"/>
              <a:t>Business Process Automation</a:t>
            </a:r>
          </a:p>
        </p:txBody>
      </p:sp>
      <p:sp>
        <p:nvSpPr>
          <p:cNvPr id="3" name="TextBox 2">
            <a:extLst>
              <a:ext uri="{FF2B5EF4-FFF2-40B4-BE49-F238E27FC236}">
                <a16:creationId xmlns:a16="http://schemas.microsoft.com/office/drawing/2014/main" id="{46728AD9-28A1-1C1E-443A-E22DA9294440}"/>
              </a:ext>
            </a:extLst>
          </p:cNvPr>
          <p:cNvSpPr txBox="1"/>
          <p:nvPr/>
        </p:nvSpPr>
        <p:spPr>
          <a:xfrm>
            <a:off x="4737251" y="936434"/>
            <a:ext cx="3657600" cy="1754326"/>
          </a:xfrm>
          <a:prstGeom prst="rect">
            <a:avLst/>
          </a:prstGeom>
          <a:noFill/>
        </p:spPr>
        <p:txBody>
          <a:bodyPr wrap="square" rtlCol="0">
            <a:spAutoFit/>
          </a:bodyPr>
          <a:lstStyle/>
          <a:p>
            <a:pPr algn="l"/>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Orchestration</a:t>
            </a:r>
          </a:p>
          <a:p>
            <a:pPr algn="l"/>
            <a:endPar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l">
              <a:buFont typeface="Arial" panose="020B0604020202020204" pitchFamily="34" charset="0"/>
              <a:buChar char="•"/>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Governed by State Diagram</a:t>
            </a:r>
          </a:p>
          <a:p>
            <a:pPr marL="285750" indent="-285750" algn="l">
              <a:buFont typeface="Arial" panose="020B0604020202020204" pitchFamily="34" charset="0"/>
              <a:buChar char="•"/>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Producing and Consuming Event messages in a pre-defined order</a:t>
            </a:r>
          </a:p>
        </p:txBody>
      </p:sp>
      <p:sp>
        <p:nvSpPr>
          <p:cNvPr id="4" name="TextBox 3">
            <a:extLst>
              <a:ext uri="{FF2B5EF4-FFF2-40B4-BE49-F238E27FC236}">
                <a16:creationId xmlns:a16="http://schemas.microsoft.com/office/drawing/2014/main" id="{85150625-B978-1AC3-3B0B-1DF1420DC28F}"/>
              </a:ext>
            </a:extLst>
          </p:cNvPr>
          <p:cNvSpPr txBox="1"/>
          <p:nvPr/>
        </p:nvSpPr>
        <p:spPr>
          <a:xfrm>
            <a:off x="7796466" y="3338110"/>
            <a:ext cx="3657600" cy="2031325"/>
          </a:xfrm>
          <a:prstGeom prst="rect">
            <a:avLst/>
          </a:prstGeom>
          <a:noFill/>
        </p:spPr>
        <p:txBody>
          <a:bodyPr wrap="square" rtlCol="0">
            <a:spAutoFit/>
          </a:bodyPr>
          <a:lstStyle/>
          <a:p>
            <a:pPr algn="l"/>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Choreography</a:t>
            </a:r>
          </a:p>
          <a:p>
            <a:pPr algn="l"/>
            <a:endPar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l">
              <a:buFont typeface="Arial" panose="020B0604020202020204" pitchFamily="34" charset="0"/>
              <a:buChar char="•"/>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Governed by Tooling</a:t>
            </a:r>
          </a:p>
          <a:p>
            <a:pPr marL="285750" indent="-285750" algn="l">
              <a:buFont typeface="Arial" panose="020B0604020202020204" pitchFamily="34" charset="0"/>
              <a:buChar char="•"/>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Low-code/No-code</a:t>
            </a:r>
          </a:p>
          <a:p>
            <a:pPr marL="285750" indent="-285750" algn="l">
              <a:buFont typeface="Arial" panose="020B0604020202020204" pitchFamily="34" charset="0"/>
              <a:buChar char="•"/>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Encoded processing of Events messages in a pre-defined order</a:t>
            </a:r>
          </a:p>
        </p:txBody>
      </p:sp>
      <p:pic>
        <p:nvPicPr>
          <p:cNvPr id="5" name="Picture 4">
            <a:extLst>
              <a:ext uri="{FF2B5EF4-FFF2-40B4-BE49-F238E27FC236}">
                <a16:creationId xmlns:a16="http://schemas.microsoft.com/office/drawing/2014/main" id="{06223950-86E9-393D-13B8-EEFF9A9DE00A}"/>
              </a:ext>
            </a:extLst>
          </p:cNvPr>
          <p:cNvPicPr>
            <a:picLocks noChangeAspect="1"/>
          </p:cNvPicPr>
          <p:nvPr/>
        </p:nvPicPr>
        <p:blipFill>
          <a:blip r:embed="rId2"/>
          <a:stretch>
            <a:fillRect/>
          </a:stretch>
        </p:blipFill>
        <p:spPr>
          <a:xfrm>
            <a:off x="8460950" y="606603"/>
            <a:ext cx="3206199" cy="2506321"/>
          </a:xfrm>
          <a:prstGeom prst="rect">
            <a:avLst/>
          </a:prstGeom>
        </p:spPr>
      </p:pic>
      <p:pic>
        <p:nvPicPr>
          <p:cNvPr id="1026" name="Picture 2" descr="Camunda Platform | Camunda">
            <a:extLst>
              <a:ext uri="{FF2B5EF4-FFF2-40B4-BE49-F238E27FC236}">
                <a16:creationId xmlns:a16="http://schemas.microsoft.com/office/drawing/2014/main" id="{964E8A89-638B-0E29-F526-45074F377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566" y="4004511"/>
            <a:ext cx="3644900" cy="223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2533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BE15E9-F048-A91E-C2AC-F8B4A02077F7}"/>
              </a:ext>
            </a:extLst>
          </p:cNvPr>
          <p:cNvPicPr>
            <a:picLocks noChangeAspect="1"/>
          </p:cNvPicPr>
          <p:nvPr/>
        </p:nvPicPr>
        <p:blipFill>
          <a:blip r:embed="rId2"/>
          <a:stretch>
            <a:fillRect/>
          </a:stretch>
        </p:blipFill>
        <p:spPr>
          <a:xfrm>
            <a:off x="1314994" y="348565"/>
            <a:ext cx="9970674" cy="6085285"/>
          </a:xfrm>
          <a:prstGeom prst="rect">
            <a:avLst/>
          </a:prstGeom>
        </p:spPr>
      </p:pic>
      <p:sp>
        <p:nvSpPr>
          <p:cNvPr id="3" name="Title 1">
            <a:extLst>
              <a:ext uri="{FF2B5EF4-FFF2-40B4-BE49-F238E27FC236}">
                <a16:creationId xmlns:a16="http://schemas.microsoft.com/office/drawing/2014/main" id="{B17654D8-DA46-E24B-8D40-5A2D05B130A8}"/>
              </a:ext>
            </a:extLst>
          </p:cNvPr>
          <p:cNvSpPr txBox="1">
            <a:spLocks/>
          </p:cNvSpPr>
          <p:nvPr/>
        </p:nvSpPr>
        <p:spPr>
          <a:xfrm>
            <a:off x="302683" y="228601"/>
            <a:ext cx="11584516" cy="521677"/>
          </a:xfrm>
          <a:prstGeom prst="rect">
            <a:avLst/>
          </a:prstGeom>
        </p:spPr>
        <p:txBody>
          <a:bodyPr/>
          <a:lst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a:lstStyle>
          <a:p>
            <a:pPr fontAlgn="auto">
              <a:spcAft>
                <a:spcPts val="0"/>
              </a:spcAft>
            </a:pPr>
            <a:r>
              <a:rPr lang="en-US" dirty="0"/>
              <a:t>Event-driven Architecture</a:t>
            </a:r>
          </a:p>
        </p:txBody>
      </p:sp>
    </p:spTree>
    <p:extLst>
      <p:ext uri="{BB962C8B-B14F-4D97-AF65-F5344CB8AC3E}">
        <p14:creationId xmlns:p14="http://schemas.microsoft.com/office/powerpoint/2010/main" val="16740149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3A2BD-F097-4B4C-48F3-68E59C707EAC}"/>
              </a:ext>
            </a:extLst>
          </p:cNvPr>
          <p:cNvSpPr>
            <a:spLocks noGrp="1"/>
          </p:cNvSpPr>
          <p:nvPr>
            <p:ph type="title"/>
          </p:nvPr>
        </p:nvSpPr>
        <p:spPr/>
        <p:txBody>
          <a:bodyPr/>
          <a:lstStyle/>
          <a:p>
            <a:r>
              <a:rPr lang="en-US" dirty="0"/>
              <a:t>Calls to Action</a:t>
            </a:r>
          </a:p>
        </p:txBody>
      </p:sp>
      <p:sp>
        <p:nvSpPr>
          <p:cNvPr id="3" name="Text Placeholder 2">
            <a:extLst>
              <a:ext uri="{FF2B5EF4-FFF2-40B4-BE49-F238E27FC236}">
                <a16:creationId xmlns:a16="http://schemas.microsoft.com/office/drawing/2014/main" id="{42840037-EB42-B54D-5439-FEDA46D815CB}"/>
              </a:ext>
            </a:extLst>
          </p:cNvPr>
          <p:cNvSpPr>
            <a:spLocks noGrp="1"/>
          </p:cNvSpPr>
          <p:nvPr>
            <p:ph type="body" sz="quarter" idx="11"/>
          </p:nvPr>
        </p:nvSpPr>
        <p:spPr/>
        <p:txBody>
          <a:bodyPr anchor="ctr"/>
          <a:lstStyle/>
          <a:p>
            <a:pPr>
              <a:lnSpc>
                <a:spcPct val="200000"/>
              </a:lnSpc>
            </a:pPr>
            <a:r>
              <a:rPr lang="en-US" sz="2800" dirty="0"/>
              <a:t>More Collaboration between BCS and the Tech SL.</a:t>
            </a:r>
          </a:p>
          <a:p>
            <a:pPr>
              <a:lnSpc>
                <a:spcPct val="200000"/>
              </a:lnSpc>
            </a:pPr>
            <a:r>
              <a:rPr lang="en-US" sz="2800" dirty="0"/>
              <a:t>High-level common approach to Enterprise Integration Architecture</a:t>
            </a:r>
          </a:p>
          <a:p>
            <a:pPr>
              <a:lnSpc>
                <a:spcPct val="200000"/>
              </a:lnSpc>
            </a:pPr>
            <a:r>
              <a:rPr lang="en-US" sz="2800" dirty="0"/>
              <a:t>Upskill to modern techniques</a:t>
            </a:r>
          </a:p>
        </p:txBody>
      </p:sp>
    </p:spTree>
    <p:extLst>
      <p:ext uri="{BB962C8B-B14F-4D97-AF65-F5344CB8AC3E}">
        <p14:creationId xmlns:p14="http://schemas.microsoft.com/office/powerpoint/2010/main" val="33901974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55E7A-35E8-4912-9218-2E09C2AB2AD9}"/>
              </a:ext>
            </a:extLst>
          </p:cNvPr>
          <p:cNvSpPr>
            <a:spLocks noGrp="1"/>
          </p:cNvSpPr>
          <p:nvPr>
            <p:ph type="title"/>
          </p:nvPr>
        </p:nvSpPr>
        <p:spPr/>
        <p:txBody>
          <a:bodyPr/>
          <a:lstStyle/>
          <a:p>
            <a:r>
              <a:rPr lang="en-US" dirty="0"/>
              <a:t>Agility’s Affect on Solutions</a:t>
            </a:r>
          </a:p>
        </p:txBody>
      </p:sp>
    </p:spTree>
    <p:extLst>
      <p:ext uri="{BB962C8B-B14F-4D97-AF65-F5344CB8AC3E}">
        <p14:creationId xmlns:p14="http://schemas.microsoft.com/office/powerpoint/2010/main" val="11932992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b="-204"/>
          <a:stretch/>
        </p:blipFill>
        <p:spPr>
          <a:xfrm>
            <a:off x="6625431" y="-14053"/>
            <a:ext cx="5566569" cy="6886105"/>
          </a:xfrm>
          <a:prstGeom prst="rect">
            <a:avLst/>
          </a:prstGeom>
        </p:spPr>
      </p:pic>
      <p:sp>
        <p:nvSpPr>
          <p:cNvPr id="25" name="Text Placeholder 2">
            <a:extLst>
              <a:ext uri="{FF2B5EF4-FFF2-40B4-BE49-F238E27FC236}">
                <a16:creationId xmlns:a16="http://schemas.microsoft.com/office/drawing/2014/main" id="{72BDC0B6-F834-B748-8064-6ECB55943A4C}"/>
              </a:ext>
            </a:extLst>
          </p:cNvPr>
          <p:cNvSpPr txBox="1">
            <a:spLocks/>
          </p:cNvSpPr>
          <p:nvPr/>
        </p:nvSpPr>
        <p:spPr>
          <a:xfrm>
            <a:off x="2099026" y="3377526"/>
            <a:ext cx="4028974" cy="31229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dirty="0" err="1">
                <a:latin typeface="Arial" panose="020B0604020202020204" pitchFamily="34" charset="0"/>
                <a:ea typeface="Open Sans" charset="0"/>
                <a:cs typeface="Arial" panose="020B0604020202020204" pitchFamily="34" charset="0"/>
              </a:rPr>
              <a:t>shawn.wallace@centricconsulting.com</a:t>
            </a:r>
            <a:endParaRPr lang="en-US" sz="1600" u="sng" dirty="0">
              <a:latin typeface="Arial" panose="020B0604020202020204" pitchFamily="34" charset="0"/>
              <a:ea typeface="Open Sans" charset="0"/>
              <a:cs typeface="Arial" panose="020B0604020202020204" pitchFamily="34" charset="0"/>
            </a:endParaRPr>
          </a:p>
        </p:txBody>
      </p:sp>
      <p:grpSp>
        <p:nvGrpSpPr>
          <p:cNvPr id="11" name="Group 10">
            <a:extLst>
              <a:ext uri="{FF2B5EF4-FFF2-40B4-BE49-F238E27FC236}">
                <a16:creationId xmlns:a16="http://schemas.microsoft.com/office/drawing/2014/main" id="{4A5166D4-B887-7546-8E28-EEC847B3694B}"/>
              </a:ext>
            </a:extLst>
          </p:cNvPr>
          <p:cNvGrpSpPr/>
          <p:nvPr/>
        </p:nvGrpSpPr>
        <p:grpSpPr>
          <a:xfrm>
            <a:off x="2071221" y="1612804"/>
            <a:ext cx="3302423" cy="976714"/>
            <a:chOff x="2071221" y="1612804"/>
            <a:chExt cx="3302423" cy="976714"/>
          </a:xfrm>
        </p:grpSpPr>
        <p:sp>
          <p:nvSpPr>
            <p:cNvPr id="9" name="Text Placeholder 2">
              <a:extLst>
                <a:ext uri="{FF2B5EF4-FFF2-40B4-BE49-F238E27FC236}">
                  <a16:creationId xmlns:a16="http://schemas.microsoft.com/office/drawing/2014/main" id="{72BDC0B6-F834-B748-8064-6ECB55943A4C}"/>
                </a:ext>
              </a:extLst>
            </p:cNvPr>
            <p:cNvSpPr txBox="1">
              <a:spLocks/>
            </p:cNvSpPr>
            <p:nvPr/>
          </p:nvSpPr>
          <p:spPr>
            <a:xfrm>
              <a:off x="2071222" y="1612804"/>
              <a:ext cx="3302422" cy="3024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b="1" dirty="0">
                  <a:latin typeface="Arial" panose="020B0604020202020204" pitchFamily="34" charset="0"/>
                  <a:ea typeface="Open Sans Semibold" charset="0"/>
                  <a:cs typeface="Arial" panose="020B0604020202020204" pitchFamily="34" charset="0"/>
                </a:rPr>
                <a:t>Shawn Wallace</a:t>
              </a:r>
              <a:endParaRPr lang="en-US" sz="1600" b="1" u="sng" dirty="0">
                <a:latin typeface="Arial" panose="020B0604020202020204" pitchFamily="34" charset="0"/>
                <a:ea typeface="Open Sans Semibold" charset="0"/>
                <a:cs typeface="Arial" panose="020B0604020202020204" pitchFamily="34" charset="0"/>
              </a:endParaRPr>
            </a:p>
          </p:txBody>
        </p:sp>
        <p:sp>
          <p:nvSpPr>
            <p:cNvPr id="18" name="Text Placeholder 2">
              <a:extLst>
                <a:ext uri="{FF2B5EF4-FFF2-40B4-BE49-F238E27FC236}">
                  <a16:creationId xmlns:a16="http://schemas.microsoft.com/office/drawing/2014/main" id="{72BDC0B6-F834-B748-8064-6ECB55943A4C}"/>
                </a:ext>
              </a:extLst>
            </p:cNvPr>
            <p:cNvSpPr txBox="1">
              <a:spLocks/>
            </p:cNvSpPr>
            <p:nvPr/>
          </p:nvSpPr>
          <p:spPr>
            <a:xfrm>
              <a:off x="2071221" y="1926256"/>
              <a:ext cx="2585687" cy="3564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400" dirty="0">
                  <a:solidFill>
                    <a:schemeClr val="accent1"/>
                  </a:solidFill>
                  <a:latin typeface="Arial" panose="020B0604020202020204" pitchFamily="34" charset="0"/>
                  <a:ea typeface="Open Sans" charset="0"/>
                  <a:cs typeface="Arial" panose="020B0604020202020204" pitchFamily="34" charset="0"/>
                </a:rPr>
                <a:t>Principal Architect, Tech SL</a:t>
              </a:r>
              <a:endParaRPr lang="en-US" sz="1400" u="sng" dirty="0">
                <a:solidFill>
                  <a:schemeClr val="accent1"/>
                </a:solidFill>
                <a:latin typeface="Arial" panose="020B0604020202020204" pitchFamily="34" charset="0"/>
                <a:ea typeface="Open Sans" charset="0"/>
                <a:cs typeface="Arial" panose="020B0604020202020204" pitchFamily="34" charset="0"/>
              </a:endParaRPr>
            </a:p>
          </p:txBody>
        </p:sp>
        <p:sp>
          <p:nvSpPr>
            <p:cNvPr id="26" name="Text Placeholder 2">
              <a:extLst>
                <a:ext uri="{FF2B5EF4-FFF2-40B4-BE49-F238E27FC236}">
                  <a16:creationId xmlns:a16="http://schemas.microsoft.com/office/drawing/2014/main" id="{72BDC0B6-F834-B748-8064-6ECB55943A4C}"/>
                </a:ext>
              </a:extLst>
            </p:cNvPr>
            <p:cNvSpPr txBox="1">
              <a:spLocks/>
            </p:cNvSpPr>
            <p:nvPr/>
          </p:nvSpPr>
          <p:spPr>
            <a:xfrm>
              <a:off x="2071222" y="2233065"/>
              <a:ext cx="2999540" cy="3564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dirty="0">
                  <a:solidFill>
                    <a:schemeClr val="tx1">
                      <a:lumMod val="75000"/>
                      <a:lumOff val="25000"/>
                    </a:schemeClr>
                  </a:solidFill>
                  <a:latin typeface="Arial" panose="020B0604020202020204" pitchFamily="34" charset="0"/>
                  <a:ea typeface="Open Sans" charset="0"/>
                  <a:cs typeface="Arial" panose="020B0604020202020204" pitchFamily="34" charset="0"/>
                </a:rPr>
                <a:t>614 - 270 </a:t>
              </a:r>
              <a:r>
                <a:rPr lang="mr-IN" sz="1600" dirty="0">
                  <a:solidFill>
                    <a:schemeClr val="tx1">
                      <a:lumMod val="75000"/>
                      <a:lumOff val="25000"/>
                    </a:schemeClr>
                  </a:solidFill>
                  <a:latin typeface="Arial" panose="020B0604020202020204" pitchFamily="34" charset="0"/>
                  <a:ea typeface="Open Sans" charset="0"/>
                  <a:cs typeface="Open Sans" charset="0"/>
                </a:rPr>
                <a:t>–</a:t>
              </a:r>
              <a:r>
                <a:rPr lang="en-US" sz="1600" dirty="0">
                  <a:solidFill>
                    <a:schemeClr val="tx1">
                      <a:lumMod val="75000"/>
                      <a:lumOff val="25000"/>
                    </a:schemeClr>
                  </a:solidFill>
                  <a:latin typeface="Arial" panose="020B0604020202020204" pitchFamily="34" charset="0"/>
                  <a:ea typeface="Open Sans" charset="0"/>
                  <a:cs typeface="Arial" panose="020B0604020202020204" pitchFamily="34" charset="0"/>
                </a:rPr>
                <a:t> 1600</a:t>
              </a:r>
              <a:endParaRPr lang="en-US" sz="1600" u="sng" dirty="0">
                <a:solidFill>
                  <a:schemeClr val="tx1">
                    <a:lumMod val="75000"/>
                    <a:lumOff val="25000"/>
                  </a:schemeClr>
                </a:solidFill>
                <a:latin typeface="Arial" panose="020B0604020202020204" pitchFamily="34" charset="0"/>
                <a:ea typeface="Open Sans" charset="0"/>
                <a:cs typeface="Arial" panose="020B0604020202020204" pitchFamily="34" charset="0"/>
              </a:endParaRPr>
            </a:p>
          </p:txBody>
        </p:sp>
      </p:grpSp>
      <p:sp>
        <p:nvSpPr>
          <p:cNvPr id="27" name="Text Placeholder 2">
            <a:extLst>
              <a:ext uri="{FF2B5EF4-FFF2-40B4-BE49-F238E27FC236}">
                <a16:creationId xmlns:a16="http://schemas.microsoft.com/office/drawing/2014/main" id="{72BDC0B6-F834-B748-8064-6ECB55943A4C}"/>
              </a:ext>
            </a:extLst>
          </p:cNvPr>
          <p:cNvSpPr txBox="1">
            <a:spLocks/>
          </p:cNvSpPr>
          <p:nvPr/>
        </p:nvSpPr>
        <p:spPr>
          <a:xfrm>
            <a:off x="2099026" y="4792326"/>
            <a:ext cx="3047040" cy="44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b="1" dirty="0" err="1">
                <a:latin typeface="Arial" panose="020B0604020202020204" pitchFamily="34" charset="0"/>
                <a:ea typeface="Open Sans Semibold" charset="0"/>
                <a:cs typeface="Arial" panose="020B0604020202020204" pitchFamily="34" charset="0"/>
              </a:rPr>
              <a:t>www.centricconsulting.com</a:t>
            </a:r>
            <a:endParaRPr lang="en-US" sz="1600" b="1" u="sng" dirty="0">
              <a:latin typeface="Arial" panose="020B0604020202020204" pitchFamily="34" charset="0"/>
              <a:ea typeface="Open Sans Semibold" charset="0"/>
              <a:cs typeface="Arial" panose="020B0604020202020204" pitchFamily="34" charset="0"/>
            </a:endParaRPr>
          </a:p>
        </p:txBody>
      </p:sp>
      <p:sp>
        <p:nvSpPr>
          <p:cNvPr id="28" name="Rectangle 27">
            <a:extLst>
              <a:ext uri="{FF2B5EF4-FFF2-40B4-BE49-F238E27FC236}">
                <a16:creationId xmlns:a16="http://schemas.microsoft.com/office/drawing/2014/main" id="{A9B7153A-18F8-4D4F-BD58-5554D3287BEC}"/>
              </a:ext>
            </a:extLst>
          </p:cNvPr>
          <p:cNvSpPr/>
          <p:nvPr/>
        </p:nvSpPr>
        <p:spPr>
          <a:xfrm>
            <a:off x="6601118" y="0"/>
            <a:ext cx="45719" cy="6858000"/>
          </a:xfrm>
          <a:prstGeom prst="rect">
            <a:avLst/>
          </a:prstGeom>
          <a:solidFill>
            <a:srgbClr val="FFB612"/>
          </a:solidFill>
          <a:ln>
            <a:noFill/>
          </a:ln>
          <a:effectLst>
            <a:outerShdw blurRad="50800" dist="50800" dir="54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rPr>
              <a:t> </a:t>
            </a:r>
          </a:p>
        </p:txBody>
      </p:sp>
      <p:grpSp>
        <p:nvGrpSpPr>
          <p:cNvPr id="3" name="Group 2">
            <a:extLst>
              <a:ext uri="{FF2B5EF4-FFF2-40B4-BE49-F238E27FC236}">
                <a16:creationId xmlns:a16="http://schemas.microsoft.com/office/drawing/2014/main" id="{40091676-6E3C-A149-959E-2A4B38635B10}"/>
              </a:ext>
            </a:extLst>
          </p:cNvPr>
          <p:cNvGrpSpPr/>
          <p:nvPr/>
        </p:nvGrpSpPr>
        <p:grpSpPr>
          <a:xfrm>
            <a:off x="708574" y="1549832"/>
            <a:ext cx="1092757" cy="1085698"/>
            <a:chOff x="708574" y="1549832"/>
            <a:chExt cx="1092757" cy="1085698"/>
          </a:xfrm>
        </p:grpSpPr>
        <p:sp>
          <p:nvSpPr>
            <p:cNvPr id="51" name="Oval 50">
              <a:extLst>
                <a:ext uri="{FF2B5EF4-FFF2-40B4-BE49-F238E27FC236}">
                  <a16:creationId xmlns:a16="http://schemas.microsoft.com/office/drawing/2014/main" id="{C8D6A149-830C-9544-9B2D-CC8D59DB8C11}"/>
                </a:ext>
              </a:extLst>
            </p:cNvPr>
            <p:cNvSpPr/>
            <p:nvPr/>
          </p:nvSpPr>
          <p:spPr>
            <a:xfrm>
              <a:off x="708574" y="1549832"/>
              <a:ext cx="1092757" cy="1085698"/>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6269" y="1784389"/>
              <a:ext cx="432603" cy="616583"/>
            </a:xfrm>
            <a:prstGeom prst="rect">
              <a:avLst/>
            </a:prstGeom>
          </p:spPr>
        </p:pic>
      </p:grpSp>
      <p:grpSp>
        <p:nvGrpSpPr>
          <p:cNvPr id="5" name="Group 4">
            <a:extLst>
              <a:ext uri="{FF2B5EF4-FFF2-40B4-BE49-F238E27FC236}">
                <a16:creationId xmlns:a16="http://schemas.microsoft.com/office/drawing/2014/main" id="{45B03661-09AF-AE43-9C19-A545678FCCF9}"/>
              </a:ext>
            </a:extLst>
          </p:cNvPr>
          <p:cNvGrpSpPr/>
          <p:nvPr/>
        </p:nvGrpSpPr>
        <p:grpSpPr>
          <a:xfrm>
            <a:off x="732888" y="2970520"/>
            <a:ext cx="1092757" cy="1085698"/>
            <a:chOff x="732888" y="2970520"/>
            <a:chExt cx="1092757" cy="1085698"/>
          </a:xfrm>
        </p:grpSpPr>
        <p:sp>
          <p:nvSpPr>
            <p:cNvPr id="17" name="Oval 16">
              <a:extLst>
                <a:ext uri="{FF2B5EF4-FFF2-40B4-BE49-F238E27FC236}">
                  <a16:creationId xmlns:a16="http://schemas.microsoft.com/office/drawing/2014/main" id="{69955261-489E-B14A-A328-CECFA03DF237}"/>
                </a:ext>
              </a:extLst>
            </p:cNvPr>
            <p:cNvSpPr/>
            <p:nvPr/>
          </p:nvSpPr>
          <p:spPr>
            <a:xfrm>
              <a:off x="732888" y="2970520"/>
              <a:ext cx="1092757" cy="1085698"/>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6581" y="3205077"/>
              <a:ext cx="545371" cy="583169"/>
            </a:xfrm>
            <a:prstGeom prst="rect">
              <a:avLst/>
            </a:prstGeom>
          </p:spPr>
        </p:pic>
      </p:grpSp>
      <p:grpSp>
        <p:nvGrpSpPr>
          <p:cNvPr id="6" name="Group 5">
            <a:extLst>
              <a:ext uri="{FF2B5EF4-FFF2-40B4-BE49-F238E27FC236}">
                <a16:creationId xmlns:a16="http://schemas.microsoft.com/office/drawing/2014/main" id="{6628EECF-B46F-2442-903F-B1B97E330E55}"/>
              </a:ext>
            </a:extLst>
          </p:cNvPr>
          <p:cNvGrpSpPr/>
          <p:nvPr/>
        </p:nvGrpSpPr>
        <p:grpSpPr>
          <a:xfrm>
            <a:off x="732888" y="4390092"/>
            <a:ext cx="1092757" cy="1085698"/>
            <a:chOff x="732888" y="4390092"/>
            <a:chExt cx="1092757" cy="1085698"/>
          </a:xfrm>
        </p:grpSpPr>
        <p:sp>
          <p:nvSpPr>
            <p:cNvPr id="20" name="Oval 19">
              <a:extLst>
                <a:ext uri="{FF2B5EF4-FFF2-40B4-BE49-F238E27FC236}">
                  <a16:creationId xmlns:a16="http://schemas.microsoft.com/office/drawing/2014/main" id="{CF3999A0-CC01-C54B-ACD4-0817ADEB71E5}"/>
                </a:ext>
              </a:extLst>
            </p:cNvPr>
            <p:cNvSpPr/>
            <p:nvPr/>
          </p:nvSpPr>
          <p:spPr>
            <a:xfrm>
              <a:off x="732888" y="4390092"/>
              <a:ext cx="1092757" cy="1085698"/>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6425" y="4660100"/>
              <a:ext cx="545683" cy="545683"/>
            </a:xfrm>
            <a:prstGeom prst="rect">
              <a:avLst/>
            </a:prstGeom>
          </p:spPr>
        </p:pic>
      </p:grpSp>
      <p:sp>
        <p:nvSpPr>
          <p:cNvPr id="16" name="Rectangle 15"/>
          <p:cNvSpPr/>
          <p:nvPr/>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2" name="Title 11">
            <a:extLst>
              <a:ext uri="{FF2B5EF4-FFF2-40B4-BE49-F238E27FC236}">
                <a16:creationId xmlns:a16="http://schemas.microsoft.com/office/drawing/2014/main" id="{0B8ABA31-2D83-B147-88A4-57DB109E388F}"/>
              </a:ext>
            </a:extLst>
          </p:cNvPr>
          <p:cNvSpPr>
            <a:spLocks noGrp="1"/>
          </p:cNvSpPr>
          <p:nvPr>
            <p:ph type="title"/>
          </p:nvPr>
        </p:nvSpPr>
        <p:spPr>
          <a:xfrm>
            <a:off x="302684" y="270746"/>
            <a:ext cx="11584516" cy="521677"/>
          </a:xfrm>
        </p:spPr>
        <p:txBody>
          <a:bodyPr/>
          <a:lstStyle/>
          <a:p>
            <a:r>
              <a:rPr lang="en-US" b="0" dirty="0"/>
              <a:t>Contact Us</a:t>
            </a:r>
          </a:p>
        </p:txBody>
      </p:sp>
      <p:sp>
        <p:nvSpPr>
          <p:cNvPr id="21" name="Slide Number Placeholder 9">
            <a:extLst>
              <a:ext uri="{FF2B5EF4-FFF2-40B4-BE49-F238E27FC236}">
                <a16:creationId xmlns:a16="http://schemas.microsoft.com/office/drawing/2014/main" id="{6A9211FB-1866-7447-8598-E0FE02858290}"/>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smtClean="0">
                <a:solidFill>
                  <a:schemeClr val="bg1"/>
                </a:solidFill>
                <a:latin typeface="Arial" panose="020B0604020202020204" pitchFamily="34" charset="0"/>
                <a:ea typeface="Open Sans" panose="020B0606030504020204" pitchFamily="34" charset="0"/>
                <a:cs typeface="Arial" panose="020B0604020202020204" pitchFamily="34" charset="0"/>
              </a:rPr>
              <a:t>30</a:t>
            </a:fld>
            <a:endParaRPr lang="en-US" b="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22" name="Oval 21">
            <a:extLst>
              <a:ext uri="{FF2B5EF4-FFF2-40B4-BE49-F238E27FC236}">
                <a16:creationId xmlns:a16="http://schemas.microsoft.com/office/drawing/2014/main" id="{CD349DA0-77CA-AE43-AFAF-16729E5EEA86}"/>
              </a:ext>
            </a:extLst>
          </p:cNvPr>
          <p:cNvSpPr/>
          <p:nvPr/>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11704782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2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500"/>
                            </p:stCondLst>
                            <p:childTnLst>
                              <p:par>
                                <p:cTn id="13" presetID="23"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childTnLst>
                                </p:cTn>
                              </p:par>
                              <p:par>
                                <p:cTn id="17" presetID="22" presetClass="entr" presetSubtype="8"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1000"/>
                            </p:stCondLst>
                            <p:childTnLst>
                              <p:par>
                                <p:cTn id="21" presetID="23" presetClass="entr" presetSubtype="16"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childTnLst>
                                </p:cTn>
                              </p:par>
                              <p:par>
                                <p:cTn id="25" presetID="22" presetClass="entr" presetSubtype="8"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7D8AC69-86F1-8E9F-B7C9-D8385796CE3C}"/>
              </a:ext>
            </a:extLst>
          </p:cNvPr>
          <p:cNvSpPr/>
          <p:nvPr/>
        </p:nvSpPr>
        <p:spPr>
          <a:xfrm>
            <a:off x="171563" y="311975"/>
            <a:ext cx="3657600" cy="3657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Business</a:t>
            </a:r>
          </a:p>
        </p:txBody>
      </p:sp>
      <p:sp>
        <p:nvSpPr>
          <p:cNvPr id="6" name="Oval 5">
            <a:extLst>
              <a:ext uri="{FF2B5EF4-FFF2-40B4-BE49-F238E27FC236}">
                <a16:creationId xmlns:a16="http://schemas.microsoft.com/office/drawing/2014/main" id="{2A9D310E-8007-899F-F263-07186998CFAA}"/>
              </a:ext>
            </a:extLst>
          </p:cNvPr>
          <p:cNvSpPr/>
          <p:nvPr/>
        </p:nvSpPr>
        <p:spPr>
          <a:xfrm>
            <a:off x="4267200" y="311975"/>
            <a:ext cx="3657600" cy="36576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Application Development</a:t>
            </a:r>
          </a:p>
        </p:txBody>
      </p:sp>
      <p:sp>
        <p:nvSpPr>
          <p:cNvPr id="7" name="Oval 6">
            <a:extLst>
              <a:ext uri="{FF2B5EF4-FFF2-40B4-BE49-F238E27FC236}">
                <a16:creationId xmlns:a16="http://schemas.microsoft.com/office/drawing/2014/main" id="{5A2F21DD-1155-426D-D364-FB3520ABE35E}"/>
              </a:ext>
            </a:extLst>
          </p:cNvPr>
          <p:cNvSpPr/>
          <p:nvPr/>
        </p:nvSpPr>
        <p:spPr>
          <a:xfrm>
            <a:off x="8362837" y="311975"/>
            <a:ext cx="3657600" cy="3657600"/>
          </a:xfrm>
          <a:prstGeom prst="ellipse">
            <a:avLst/>
          </a:prstGeom>
          <a:solidFill>
            <a:schemeClr val="accent4">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solidFill>
                  <a:schemeClr val="bg1"/>
                </a:solidFill>
              </a:rPr>
              <a:t>Analytics</a:t>
            </a:r>
          </a:p>
        </p:txBody>
      </p:sp>
    </p:spTree>
    <p:extLst>
      <p:ext uri="{BB962C8B-B14F-4D97-AF65-F5344CB8AC3E}">
        <p14:creationId xmlns:p14="http://schemas.microsoft.com/office/powerpoint/2010/main" val="12044567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2A46734-3003-C6CB-8145-188BDFD256E5}"/>
              </a:ext>
            </a:extLst>
          </p:cNvPr>
          <p:cNvSpPr/>
          <p:nvPr/>
        </p:nvSpPr>
        <p:spPr>
          <a:xfrm>
            <a:off x="171563" y="311975"/>
            <a:ext cx="3657600" cy="3657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Business</a:t>
            </a:r>
          </a:p>
        </p:txBody>
      </p:sp>
      <p:sp>
        <p:nvSpPr>
          <p:cNvPr id="3" name="Oval 2">
            <a:extLst>
              <a:ext uri="{FF2B5EF4-FFF2-40B4-BE49-F238E27FC236}">
                <a16:creationId xmlns:a16="http://schemas.microsoft.com/office/drawing/2014/main" id="{A7C37875-AEEB-0621-FD1D-C8B515A31AD1}"/>
              </a:ext>
            </a:extLst>
          </p:cNvPr>
          <p:cNvSpPr/>
          <p:nvPr/>
        </p:nvSpPr>
        <p:spPr>
          <a:xfrm>
            <a:off x="4267200" y="311975"/>
            <a:ext cx="3657600" cy="36576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Application Development</a:t>
            </a:r>
          </a:p>
        </p:txBody>
      </p:sp>
      <p:sp>
        <p:nvSpPr>
          <p:cNvPr id="4" name="Oval 3">
            <a:extLst>
              <a:ext uri="{FF2B5EF4-FFF2-40B4-BE49-F238E27FC236}">
                <a16:creationId xmlns:a16="http://schemas.microsoft.com/office/drawing/2014/main" id="{7EA024AB-17A6-8F0B-5B1F-DA8F8EBF78D0}"/>
              </a:ext>
            </a:extLst>
          </p:cNvPr>
          <p:cNvSpPr/>
          <p:nvPr/>
        </p:nvSpPr>
        <p:spPr>
          <a:xfrm>
            <a:off x="8362837" y="311975"/>
            <a:ext cx="3657600" cy="3657600"/>
          </a:xfrm>
          <a:prstGeom prst="ellipse">
            <a:avLst/>
          </a:prstGeom>
          <a:solidFill>
            <a:schemeClr val="accent4">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solidFill>
                  <a:schemeClr val="bg1"/>
                </a:solidFill>
              </a:rPr>
              <a:t>Analytics</a:t>
            </a:r>
          </a:p>
        </p:txBody>
      </p:sp>
      <p:pic>
        <p:nvPicPr>
          <p:cNvPr id="13" name="Picture 12" descr="Text, letter&#10;&#10;Description automatically generated">
            <a:extLst>
              <a:ext uri="{FF2B5EF4-FFF2-40B4-BE49-F238E27FC236}">
                <a16:creationId xmlns:a16="http://schemas.microsoft.com/office/drawing/2014/main" id="{C28D55B2-017C-12B4-39CA-36B080D80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4027" y="4352635"/>
            <a:ext cx="2793772" cy="2178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966007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2A46734-3003-C6CB-8145-188BDFD256E5}"/>
              </a:ext>
            </a:extLst>
          </p:cNvPr>
          <p:cNvSpPr/>
          <p:nvPr/>
        </p:nvSpPr>
        <p:spPr>
          <a:xfrm>
            <a:off x="171563" y="311975"/>
            <a:ext cx="3657600" cy="3657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Business</a:t>
            </a:r>
          </a:p>
        </p:txBody>
      </p:sp>
      <p:sp>
        <p:nvSpPr>
          <p:cNvPr id="3" name="Oval 2">
            <a:extLst>
              <a:ext uri="{FF2B5EF4-FFF2-40B4-BE49-F238E27FC236}">
                <a16:creationId xmlns:a16="http://schemas.microsoft.com/office/drawing/2014/main" id="{A7C37875-AEEB-0621-FD1D-C8B515A31AD1}"/>
              </a:ext>
            </a:extLst>
          </p:cNvPr>
          <p:cNvSpPr/>
          <p:nvPr/>
        </p:nvSpPr>
        <p:spPr>
          <a:xfrm>
            <a:off x="4267200" y="311975"/>
            <a:ext cx="3657600" cy="36576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Application Development</a:t>
            </a:r>
          </a:p>
        </p:txBody>
      </p:sp>
      <p:sp>
        <p:nvSpPr>
          <p:cNvPr id="4" name="Oval 3">
            <a:extLst>
              <a:ext uri="{FF2B5EF4-FFF2-40B4-BE49-F238E27FC236}">
                <a16:creationId xmlns:a16="http://schemas.microsoft.com/office/drawing/2014/main" id="{7EA024AB-17A6-8F0B-5B1F-DA8F8EBF78D0}"/>
              </a:ext>
            </a:extLst>
          </p:cNvPr>
          <p:cNvSpPr/>
          <p:nvPr/>
        </p:nvSpPr>
        <p:spPr>
          <a:xfrm>
            <a:off x="8362837" y="311975"/>
            <a:ext cx="3657600" cy="3657600"/>
          </a:xfrm>
          <a:prstGeom prst="ellipse">
            <a:avLst/>
          </a:prstGeom>
          <a:solidFill>
            <a:schemeClr val="accent4">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solidFill>
                  <a:schemeClr val="bg1"/>
                </a:solidFill>
              </a:rPr>
              <a:t>Analytics</a:t>
            </a:r>
          </a:p>
        </p:txBody>
      </p:sp>
      <p:sp>
        <p:nvSpPr>
          <p:cNvPr id="9" name="Notched Right Arrow 8">
            <a:extLst>
              <a:ext uri="{FF2B5EF4-FFF2-40B4-BE49-F238E27FC236}">
                <a16:creationId xmlns:a16="http://schemas.microsoft.com/office/drawing/2014/main" id="{69969493-5ECF-7E65-1FCA-E188C477B628}"/>
              </a:ext>
            </a:extLst>
          </p:cNvPr>
          <p:cNvSpPr/>
          <p:nvPr/>
        </p:nvSpPr>
        <p:spPr>
          <a:xfrm>
            <a:off x="3314757" y="1733550"/>
            <a:ext cx="733425" cy="876300"/>
          </a:xfrm>
          <a:prstGeom prst="notched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Notched Right Arrow 9">
            <a:extLst>
              <a:ext uri="{FF2B5EF4-FFF2-40B4-BE49-F238E27FC236}">
                <a16:creationId xmlns:a16="http://schemas.microsoft.com/office/drawing/2014/main" id="{1FB0F479-759A-705A-5984-46AF3B21B7CB}"/>
              </a:ext>
            </a:extLst>
          </p:cNvPr>
          <p:cNvSpPr/>
          <p:nvPr/>
        </p:nvSpPr>
        <p:spPr>
          <a:xfrm rot="10800000">
            <a:off x="4048182" y="1733550"/>
            <a:ext cx="733425" cy="876300"/>
          </a:xfrm>
          <a:prstGeom prst="notched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otched Right Arrow 10">
            <a:extLst>
              <a:ext uri="{FF2B5EF4-FFF2-40B4-BE49-F238E27FC236}">
                <a16:creationId xmlns:a16="http://schemas.microsoft.com/office/drawing/2014/main" id="{6B59B694-9944-E790-1B69-409C5BD987F0}"/>
              </a:ext>
            </a:extLst>
          </p:cNvPr>
          <p:cNvSpPr/>
          <p:nvPr/>
        </p:nvSpPr>
        <p:spPr>
          <a:xfrm>
            <a:off x="7410393" y="1733550"/>
            <a:ext cx="733425" cy="876300"/>
          </a:xfrm>
          <a:prstGeom prst="notched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otched Right Arrow 11">
            <a:extLst>
              <a:ext uri="{FF2B5EF4-FFF2-40B4-BE49-F238E27FC236}">
                <a16:creationId xmlns:a16="http://schemas.microsoft.com/office/drawing/2014/main" id="{2349C0D7-61CC-E15F-E6E6-39612CBE3A55}"/>
              </a:ext>
            </a:extLst>
          </p:cNvPr>
          <p:cNvSpPr/>
          <p:nvPr/>
        </p:nvSpPr>
        <p:spPr>
          <a:xfrm rot="10800000">
            <a:off x="8143818" y="1733550"/>
            <a:ext cx="733425" cy="876300"/>
          </a:xfrm>
          <a:prstGeom prst="notched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9516F2F-F0CD-BD4D-24F9-D30FF1CE2187}"/>
              </a:ext>
            </a:extLst>
          </p:cNvPr>
          <p:cNvSpPr/>
          <p:nvPr/>
        </p:nvSpPr>
        <p:spPr>
          <a:xfrm>
            <a:off x="4188711" y="4467820"/>
            <a:ext cx="3655553" cy="1200329"/>
          </a:xfrm>
          <a:prstGeom prst="rect">
            <a:avLst/>
          </a:prstGeom>
          <a:noFill/>
        </p:spPr>
        <p:txBody>
          <a:bodyPr wrap="none" lIns="91440" tIns="45720" rIns="91440" bIns="45720">
            <a:spAutoFit/>
          </a:bodyPr>
          <a:lstStyle/>
          <a:p>
            <a:pPr algn="ctr"/>
            <a:r>
              <a:rPr lang="en-US" sz="7200" b="1" cap="none" spc="0" dirty="0">
                <a:ln w="12700">
                  <a:solidFill>
                    <a:schemeClr val="accent1"/>
                  </a:solidFill>
                  <a:prstDash val="solid"/>
                </a:ln>
                <a:solidFill>
                  <a:srgbClr val="C00000"/>
                </a:solidFill>
                <a:effectLst>
                  <a:outerShdw dist="38100" dir="2640000" algn="bl" rotWithShape="0">
                    <a:schemeClr val="accent1"/>
                  </a:outerShdw>
                </a:effectLst>
              </a:rPr>
              <a:t>Tension</a:t>
            </a:r>
            <a:endParaRPr lang="en-US" sz="5400" b="1" cap="none" spc="0" dirty="0">
              <a:ln w="12700">
                <a:solidFill>
                  <a:schemeClr val="accent1"/>
                </a:solidFill>
                <a:prstDash val="solid"/>
              </a:ln>
              <a:solidFill>
                <a:srgbClr val="C00000"/>
              </a:solidFill>
              <a:effectLst>
                <a:outerShdw dist="38100" dir="2640000" algn="bl" rotWithShape="0">
                  <a:schemeClr val="accent1"/>
                </a:outerShdw>
              </a:effectLst>
            </a:endParaRPr>
          </a:p>
        </p:txBody>
      </p:sp>
    </p:spTree>
    <p:extLst>
      <p:ext uri="{BB962C8B-B14F-4D97-AF65-F5344CB8AC3E}">
        <p14:creationId xmlns:p14="http://schemas.microsoft.com/office/powerpoint/2010/main" val="15556775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D487-822B-F486-818C-9604A2071F93}"/>
              </a:ext>
            </a:extLst>
          </p:cNvPr>
          <p:cNvSpPr>
            <a:spLocks noGrp="1"/>
          </p:cNvSpPr>
          <p:nvPr>
            <p:ph type="ctrTitle"/>
          </p:nvPr>
        </p:nvSpPr>
        <p:spPr>
          <a:xfrm>
            <a:off x="598488" y="4038599"/>
            <a:ext cx="9976413" cy="642477"/>
          </a:xfrm>
        </p:spPr>
        <p:txBody>
          <a:bodyPr/>
          <a:lstStyle/>
          <a:p>
            <a:r>
              <a:rPr lang="en-US" dirty="0"/>
              <a:t>Conflict led to innovations and capabilities</a:t>
            </a:r>
          </a:p>
        </p:txBody>
      </p:sp>
    </p:spTree>
    <p:extLst>
      <p:ext uri="{BB962C8B-B14F-4D97-AF65-F5344CB8AC3E}">
        <p14:creationId xmlns:p14="http://schemas.microsoft.com/office/powerpoint/2010/main" val="17581237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2A46734-3003-C6CB-8145-188BDFD256E5}"/>
              </a:ext>
            </a:extLst>
          </p:cNvPr>
          <p:cNvSpPr/>
          <p:nvPr/>
        </p:nvSpPr>
        <p:spPr>
          <a:xfrm>
            <a:off x="171563" y="311975"/>
            <a:ext cx="3657600" cy="3657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Business Consulting Services</a:t>
            </a:r>
          </a:p>
        </p:txBody>
      </p:sp>
      <p:sp>
        <p:nvSpPr>
          <p:cNvPr id="3" name="Oval 2">
            <a:extLst>
              <a:ext uri="{FF2B5EF4-FFF2-40B4-BE49-F238E27FC236}">
                <a16:creationId xmlns:a16="http://schemas.microsoft.com/office/drawing/2014/main" id="{A7C37875-AEEB-0621-FD1D-C8B515A31AD1}"/>
              </a:ext>
            </a:extLst>
          </p:cNvPr>
          <p:cNvSpPr/>
          <p:nvPr/>
        </p:nvSpPr>
        <p:spPr>
          <a:xfrm>
            <a:off x="4267200" y="311975"/>
            <a:ext cx="3657600" cy="36576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MSD</a:t>
            </a:r>
          </a:p>
          <a:p>
            <a:pPr algn="ctr"/>
            <a:r>
              <a:rPr lang="en-US" sz="3200" dirty="0"/>
              <a:t>Salesforce</a:t>
            </a:r>
          </a:p>
          <a:p>
            <a:pPr algn="ctr"/>
            <a:r>
              <a:rPr lang="en-US" sz="3200" dirty="0"/>
              <a:t>Modern Workplace</a:t>
            </a:r>
          </a:p>
        </p:txBody>
      </p:sp>
      <p:sp>
        <p:nvSpPr>
          <p:cNvPr id="4" name="Oval 3">
            <a:extLst>
              <a:ext uri="{FF2B5EF4-FFF2-40B4-BE49-F238E27FC236}">
                <a16:creationId xmlns:a16="http://schemas.microsoft.com/office/drawing/2014/main" id="{7EA024AB-17A6-8F0B-5B1F-DA8F8EBF78D0}"/>
              </a:ext>
            </a:extLst>
          </p:cNvPr>
          <p:cNvSpPr/>
          <p:nvPr/>
        </p:nvSpPr>
        <p:spPr>
          <a:xfrm>
            <a:off x="8362837" y="311975"/>
            <a:ext cx="3657600" cy="3657600"/>
          </a:xfrm>
          <a:prstGeom prst="ellipse">
            <a:avLst/>
          </a:prstGeom>
          <a:solidFill>
            <a:schemeClr val="accent4">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solidFill>
                  <a:schemeClr val="bg1"/>
                </a:solidFill>
              </a:rPr>
              <a:t>Data &amp; Analytics</a:t>
            </a:r>
          </a:p>
        </p:txBody>
      </p:sp>
    </p:spTree>
    <p:extLst>
      <p:ext uri="{BB962C8B-B14F-4D97-AF65-F5344CB8AC3E}">
        <p14:creationId xmlns:p14="http://schemas.microsoft.com/office/powerpoint/2010/main" val="26780972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2A46734-3003-C6CB-8145-188BDFD256E5}"/>
              </a:ext>
            </a:extLst>
          </p:cNvPr>
          <p:cNvSpPr/>
          <p:nvPr/>
        </p:nvSpPr>
        <p:spPr>
          <a:xfrm>
            <a:off x="162038" y="2578925"/>
            <a:ext cx="3657600" cy="3657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Business Consulting Services</a:t>
            </a:r>
          </a:p>
        </p:txBody>
      </p:sp>
      <p:sp>
        <p:nvSpPr>
          <p:cNvPr id="3" name="Oval 2">
            <a:extLst>
              <a:ext uri="{FF2B5EF4-FFF2-40B4-BE49-F238E27FC236}">
                <a16:creationId xmlns:a16="http://schemas.microsoft.com/office/drawing/2014/main" id="{A7C37875-AEEB-0621-FD1D-C8B515A31AD1}"/>
              </a:ext>
            </a:extLst>
          </p:cNvPr>
          <p:cNvSpPr/>
          <p:nvPr/>
        </p:nvSpPr>
        <p:spPr>
          <a:xfrm>
            <a:off x="4267200" y="311975"/>
            <a:ext cx="3657600" cy="36576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MSD</a:t>
            </a:r>
          </a:p>
          <a:p>
            <a:pPr algn="ctr"/>
            <a:r>
              <a:rPr lang="en-US" sz="3200" dirty="0"/>
              <a:t>Salesforce</a:t>
            </a:r>
          </a:p>
          <a:p>
            <a:pPr algn="ctr"/>
            <a:r>
              <a:rPr lang="en-US" sz="3200" dirty="0"/>
              <a:t>Modern Workplace</a:t>
            </a:r>
          </a:p>
        </p:txBody>
      </p:sp>
      <p:sp>
        <p:nvSpPr>
          <p:cNvPr id="4" name="Oval 3">
            <a:extLst>
              <a:ext uri="{FF2B5EF4-FFF2-40B4-BE49-F238E27FC236}">
                <a16:creationId xmlns:a16="http://schemas.microsoft.com/office/drawing/2014/main" id="{7EA024AB-17A6-8F0B-5B1F-DA8F8EBF78D0}"/>
              </a:ext>
            </a:extLst>
          </p:cNvPr>
          <p:cNvSpPr/>
          <p:nvPr/>
        </p:nvSpPr>
        <p:spPr>
          <a:xfrm>
            <a:off x="8353312" y="2578925"/>
            <a:ext cx="3657600" cy="3657600"/>
          </a:xfrm>
          <a:prstGeom prst="ellipse">
            <a:avLst/>
          </a:prstGeom>
          <a:solidFill>
            <a:schemeClr val="accent4">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solidFill>
                  <a:schemeClr val="bg1"/>
                </a:solidFill>
              </a:rPr>
              <a:t>Data &amp; Analytics</a:t>
            </a:r>
          </a:p>
        </p:txBody>
      </p:sp>
    </p:spTree>
    <p:extLst>
      <p:ext uri="{BB962C8B-B14F-4D97-AF65-F5344CB8AC3E}">
        <p14:creationId xmlns:p14="http://schemas.microsoft.com/office/powerpoint/2010/main" val="5212586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Centric Purple-Gold Template">
  <a:themeElements>
    <a:clrScheme name="Custom 3">
      <a:dk1>
        <a:srgbClr val="424242"/>
      </a:dk1>
      <a:lt1>
        <a:srgbClr val="FFFFFF"/>
      </a:lt1>
      <a:dk2>
        <a:srgbClr val="232F3E"/>
      </a:dk2>
      <a:lt2>
        <a:srgbClr val="EAEAEA"/>
      </a:lt2>
      <a:accent1>
        <a:srgbClr val="2B215D"/>
      </a:accent1>
      <a:accent2>
        <a:srgbClr val="232F3D"/>
      </a:accent2>
      <a:accent3>
        <a:srgbClr val="FBB515"/>
      </a:accent3>
      <a:accent4>
        <a:srgbClr val="30B676"/>
      </a:accent4>
      <a:accent5>
        <a:srgbClr val="ABCAE3"/>
      </a:accent5>
      <a:accent6>
        <a:srgbClr val="1F5D82"/>
      </a:accent6>
      <a:hlink>
        <a:srgbClr val="FCB516"/>
      </a:hlink>
      <a:folHlink>
        <a:srgbClr val="241C5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latin typeface="Arial" panose="020B0604020202020204" pitchFamily="34" charset="0"/>
            <a:ea typeface="Open Sans" panose="020B0606030504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85E70B71-2327-9241-80A1-0C65872B80B3}" vid="{81578C5B-014B-094E-86E8-0B6B8394D7F9}"/>
    </a:ext>
  </a:extLst>
</a:theme>
</file>

<file path=ppt/theme/theme2.xml><?xml version="1.0" encoding="utf-8"?>
<a:theme xmlns:a="http://schemas.openxmlformats.org/drawingml/2006/main" name="Print Version">
  <a:themeElements>
    <a:clrScheme name="Centric Theme">
      <a:dk1>
        <a:srgbClr val="424242"/>
      </a:dk1>
      <a:lt1>
        <a:srgbClr val="FFFFFF"/>
      </a:lt1>
      <a:dk2>
        <a:srgbClr val="232F3E"/>
      </a:dk2>
      <a:lt2>
        <a:srgbClr val="EAEAEA"/>
      </a:lt2>
      <a:accent1>
        <a:srgbClr val="412C5D"/>
      </a:accent1>
      <a:accent2>
        <a:srgbClr val="796C8D"/>
      </a:accent2>
      <a:accent3>
        <a:srgbClr val="FCB516"/>
      </a:accent3>
      <a:accent4>
        <a:srgbClr val="A0CD4D"/>
      </a:accent4>
      <a:accent5>
        <a:srgbClr val="ABCAE3"/>
      </a:accent5>
      <a:accent6>
        <a:srgbClr val="1F5D82"/>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Presentation1" id="{85E70B71-2327-9241-80A1-0C65872B80B3}" vid="{83C2D319-E96F-B748-821A-4F767AD413C3}"/>
    </a:ext>
  </a:extLst>
</a:theme>
</file>

<file path=ppt/theme/theme3.xml><?xml version="1.0" encoding="utf-8"?>
<a:theme xmlns:a="http://schemas.openxmlformats.org/drawingml/2006/main" name="Proprietary &amp; Confidential Version">
  <a:themeElements>
    <a:clrScheme name="Centric Theme">
      <a:dk1>
        <a:srgbClr val="424242"/>
      </a:dk1>
      <a:lt1>
        <a:srgbClr val="FFFFFF"/>
      </a:lt1>
      <a:dk2>
        <a:srgbClr val="232F3E"/>
      </a:dk2>
      <a:lt2>
        <a:srgbClr val="EAEAEA"/>
      </a:lt2>
      <a:accent1>
        <a:srgbClr val="412C5D"/>
      </a:accent1>
      <a:accent2>
        <a:srgbClr val="796C8D"/>
      </a:accent2>
      <a:accent3>
        <a:srgbClr val="FCB516"/>
      </a:accent3>
      <a:accent4>
        <a:srgbClr val="A0CD4D"/>
      </a:accent4>
      <a:accent5>
        <a:srgbClr val="ABCAE3"/>
      </a:accent5>
      <a:accent6>
        <a:srgbClr val="1F5D82"/>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85E70B71-2327-9241-80A1-0C65872B80B3}" vid="{DD2C8694-3B95-F94C-A4E0-38E60B14614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94FD8AEE7BAF469B35A7D444017B50" ma:contentTypeVersion="113" ma:contentTypeDescription="Create a new document." ma:contentTypeScope="" ma:versionID="27f53f704d3e95d396f7ac126acf8cdc">
  <xsd:schema xmlns:xsd="http://www.w3.org/2001/XMLSchema" xmlns:xs="http://www.w3.org/2001/XMLSchema" xmlns:p="http://schemas.microsoft.com/office/2006/metadata/properties" xmlns:ns1="http://schemas.microsoft.com/sharepoint/v3" xmlns:ns2="53a1ec65-2886-4eac-a182-6e884946765d" xmlns:ns3="4192e28c-0db7-4fc6-822b-2c8b23888c95" targetNamespace="http://schemas.microsoft.com/office/2006/metadata/properties" ma:root="true" ma:fieldsID="48db9067a272f6a920c321ff9028638a" ns1:_="" ns2:_="" ns3:_="">
    <xsd:import namespace="http://schemas.microsoft.com/sharepoint/v3"/>
    <xsd:import namespace="53a1ec65-2886-4eac-a182-6e884946765d"/>
    <xsd:import namespace="4192e28c-0db7-4fc6-822b-2c8b23888c95"/>
    <xsd:element name="properties">
      <xsd:complexType>
        <xsd:sequence>
          <xsd:element name="documentManagement">
            <xsd:complexType>
              <xsd:all>
                <xsd:element ref="ns2:Doc_x0020_Category" minOccurs="0"/>
                <xsd:element ref="ns3:Doc_x0020_Type"/>
                <xsd:element ref="ns3:Template" minOccurs="0"/>
                <xsd:element ref="ns3:Contact" minOccurs="0"/>
                <xsd:element ref="ns2:Description0" minOccurs="0"/>
                <xsd:element ref="ns3:Type_x0020_of_x0020_Work" minOccurs="0"/>
                <xsd:element ref="ns2:Project_x0020_Name" minOccurs="0"/>
                <xsd:element ref="ns2:Project_x0020_Won" minOccurs="0"/>
                <xsd:element ref="ns3:Date_x0020_work_x0020_performed" minOccurs="0"/>
                <xsd:element ref="ns2:Revenue" minOccurs="0"/>
                <xsd:element ref="ns3:Client_x0020_Name_x002f_Logo_x0020_Use" minOccurs="0"/>
                <xsd:element ref="ns3:Internal_x0020_Use_x0020_Only" minOccurs="0"/>
                <xsd:element ref="ns2:On_x0020_Website" minOccurs="0"/>
                <xsd:element ref="ns2:Proposal_x0020_Type" minOccurs="0"/>
                <xsd:element ref="ns3:Archive" minOccurs="0"/>
                <xsd:element ref="ns3:Date_x0020_Last_x0020_Reviewed" minOccurs="0"/>
                <xsd:element ref="ns2:AverageRating" minOccurs="0"/>
                <xsd:element ref="ns2:RatingCount" minOccurs="0"/>
                <xsd:element ref="ns2:LikesCount" minOccurs="0"/>
                <xsd:element ref="ns2:Notes1" minOccurs="0"/>
                <xsd:element ref="ns3:Sub_x0020_Doc_x0020_Type" minOccurs="0"/>
                <xsd:element ref="ns2:MediaServiceFastMetadata" minOccurs="0"/>
                <xsd:element ref="ns1:RatedBy" minOccurs="0"/>
                <xsd:element ref="ns1:Ratings" minOccurs="0"/>
                <xsd:element ref="ns1:LikedBy"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d9cfbeafea54992b73a321cc8a8e74f" minOccurs="0"/>
                <xsd:element ref="ns3:TaxCatchAll" minOccurs="0"/>
                <xsd:element ref="ns2:h6db9ed0e21c49ba819a0b8fb1c6bc65" minOccurs="0"/>
                <xsd:element ref="ns2:e66cca99996a4fc0b280cc25779169a7" minOccurs="0"/>
                <xsd:element ref="ns2:jcd5a4c17b1c4bebbe431bd583061bbf" minOccurs="0"/>
                <xsd:element ref="ns3:SharedWithUsers" minOccurs="0"/>
                <xsd:element ref="ns3:SharedWithDetails" minOccurs="0"/>
                <xsd:element ref="ns2:MediaServiceMetadata"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atedBy" ma:index="33"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4" nillable="true" ma:displayName="User ratings" ma:description="User ratings for the item" ma:hidden="true" ma:internalName="Ratings">
      <xsd:simpleType>
        <xsd:restriction base="dms:Note"/>
      </xsd:simpleType>
    </xsd:element>
    <xsd:element name="LikedBy" ma:index="35"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3a1ec65-2886-4eac-a182-6e884946765d" elementFormDefault="qualified">
    <xsd:import namespace="http://schemas.microsoft.com/office/2006/documentManagement/types"/>
    <xsd:import namespace="http://schemas.microsoft.com/office/infopath/2007/PartnerControls"/>
    <xsd:element name="Doc_x0020_Category" ma:index="1" nillable="true" ma:displayName="Doc Category" ma:format="Dropdown" ma:indexed="true" ma:internalName="Doc_x0020_Category">
      <xsd:simpleType>
        <xsd:restriction base="dms:Choice">
          <xsd:enumeration value="Branding"/>
          <xsd:enumeration value="Business Development"/>
          <xsd:enumeration value="Corporate"/>
          <xsd:enumeration value="Delivery Artifact"/>
          <xsd:enumeration value="Industry Research"/>
          <xsd:enumeration value="Marketing Collateral"/>
        </xsd:restriction>
      </xsd:simpleType>
    </xsd:element>
    <xsd:element name="Description0" ma:index="9" nillable="true" ma:displayName="Description" ma:internalName="Description0" ma:readOnly="false">
      <xsd:simpleType>
        <xsd:restriction base="dms:Note">
          <xsd:maxLength value="255"/>
        </xsd:restriction>
      </xsd:simpleType>
    </xsd:element>
    <xsd:element name="Project_x0020_Name" ma:index="11" nillable="true" ma:displayName="Project Name" ma:internalName="Project_x0020_Name" ma:readOnly="false">
      <xsd:simpleType>
        <xsd:restriction base="dms:Text">
          <xsd:maxLength value="255"/>
        </xsd:restriction>
      </xsd:simpleType>
    </xsd:element>
    <xsd:element name="Project_x0020_Won" ma:index="12" nillable="true" ma:displayName="Project Won" ma:format="Dropdown" ma:internalName="Project_x0020_Won">
      <xsd:simpleType>
        <xsd:restriction base="dms:Choice">
          <xsd:enumeration value="Yes"/>
          <xsd:enumeration value="No"/>
          <xsd:enumeration value="Pending"/>
          <xsd:enumeration value="N/A"/>
        </xsd:restriction>
      </xsd:simpleType>
    </xsd:element>
    <xsd:element name="Revenue" ma:index="14" nillable="true" ma:displayName="Revenue" ma:LCID="1033" ma:internalName="Revenue" ma:readOnly="false">
      <xsd:simpleType>
        <xsd:restriction base="dms:Currency"/>
      </xsd:simpleType>
    </xsd:element>
    <xsd:element name="On_x0020_Website" ma:index="17" nillable="true" ma:displayName="On Website" ma:format="Dropdown" ma:internalName="On_x0020_Website">
      <xsd:simpleType>
        <xsd:restriction base="dms:Choice">
          <xsd:enumeration value="Yes"/>
          <xsd:enumeration value="No"/>
          <xsd:enumeration value="N/A"/>
        </xsd:restriction>
      </xsd:simpleType>
    </xsd:element>
    <xsd:element name="Proposal_x0020_Type" ma:index="18" nillable="true" ma:displayName="Proposal Type" ma:format="Dropdown" ma:internalName="Proposal_x0020_Type" ma:readOnly="false">
      <xsd:simpleType>
        <xsd:restriction base="dms:Choice">
          <xsd:enumeration value="RFP"/>
          <xsd:enumeration value="RFQ"/>
          <xsd:enumeration value="RFI"/>
          <xsd:enumeration value="N/A"/>
        </xsd:restriction>
      </xsd:simpleType>
    </xsd:element>
    <xsd:element name="AverageRating" ma:index="21" nillable="true" ma:displayName="Rating (0-5)" ma:decimals="2" ma:description="Average value of all the ratings that have been submitted" ma:internalName="AverageRating" ma:readOnly="false" ma:percentage="FALSE">
      <xsd:simpleType>
        <xsd:restriction base="dms:Number"/>
      </xsd:simpleType>
    </xsd:element>
    <xsd:element name="RatingCount" ma:index="22" nillable="true" ma:displayName="Number of Ratings" ma:decimals="0" ma:description="Number of ratings submitted" ma:internalName="RatingCount" ma:readOnly="false" ma:percentage="FALSE">
      <xsd:simpleType>
        <xsd:restriction base="dms:Number"/>
      </xsd:simpleType>
    </xsd:element>
    <xsd:element name="LikesCount" ma:index="23" nillable="true" ma:displayName="Like" ma:internalName="LikesCount" ma:readOnly="false">
      <xsd:simpleType>
        <xsd:restriction base="dms:Unknown"/>
      </xsd:simpleType>
    </xsd:element>
    <xsd:element name="Notes1" ma:index="24" nillable="true" ma:displayName="Notes" ma:internalName="Notes0" ma:readOnly="false">
      <xsd:simpleType>
        <xsd:restriction base="dms:Note">
          <xsd:maxLength value="255"/>
        </xsd:restriction>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AutoTags" ma:index="36" nillable="true" ma:displayName="Tags" ma:internalName="MediaServiceAutoTags" ma:readOnly="true">
      <xsd:simpleType>
        <xsd:restriction base="dms:Text"/>
      </xsd:simpleType>
    </xsd:element>
    <xsd:element name="MediaServiceOCR" ma:index="37" nillable="true" ma:displayName="Extracted Text" ma:internalName="MediaServiceOCR" ma:readOnly="true">
      <xsd:simpleType>
        <xsd:restriction base="dms:Note">
          <xsd:maxLength value="255"/>
        </xsd:restriction>
      </xsd:simpleType>
    </xsd:element>
    <xsd:element name="MediaServiceGenerationTime" ma:index="38" nillable="true" ma:displayName="MediaServiceGenerationTime" ma:hidden="true" ma:internalName="MediaServiceGenerationTime" ma:readOnly="true">
      <xsd:simpleType>
        <xsd:restriction base="dms:Text"/>
      </xsd:simpleType>
    </xsd:element>
    <xsd:element name="MediaServiceEventHashCode" ma:index="39" nillable="true" ma:displayName="MediaServiceEventHashCode" ma:hidden="true" ma:internalName="MediaServiceEventHashCode" ma:readOnly="true">
      <xsd:simpleType>
        <xsd:restriction base="dms:Text"/>
      </xsd:simpleType>
    </xsd:element>
    <xsd:element name="MediaServiceAutoKeyPoints" ma:index="40" nillable="true" ma:displayName="MediaServiceAutoKeyPoints" ma:hidden="true" ma:internalName="MediaServiceAutoKeyPoints" ma:readOnly="true">
      <xsd:simpleType>
        <xsd:restriction base="dms:Note"/>
      </xsd:simpleType>
    </xsd:element>
    <xsd:element name="MediaServiceKeyPoints" ma:index="41" nillable="true" ma:displayName="KeyPoints" ma:internalName="MediaServiceKeyPoints" ma:readOnly="true">
      <xsd:simpleType>
        <xsd:restriction base="dms:Note">
          <xsd:maxLength value="255"/>
        </xsd:restriction>
      </xsd:simpleType>
    </xsd:element>
    <xsd:element name="md9cfbeafea54992b73a321cc8a8e74f" ma:index="42" ma:taxonomy="true" ma:internalName="md9cfbeafea54992b73a321cc8a8e74f" ma:taxonomyFieldName="BU_x002d_M" ma:displayName="Business Unit" ma:default="" ma:fieldId="{6d9cfbea-fea5-4992-b73a-321cc8a8e74f}" ma:sspId="75c6dcfc-e893-44e2-9c09-b060e3e0da96" ma:termSetId="8f39639b-e973-4bc2-a268-bf6dd6b57822" ma:anchorId="00000000-0000-0000-0000-000000000000" ma:open="false" ma:isKeyword="false">
      <xsd:complexType>
        <xsd:sequence>
          <xsd:element ref="pc:Terms" minOccurs="0" maxOccurs="1"/>
        </xsd:sequence>
      </xsd:complexType>
    </xsd:element>
    <xsd:element name="h6db9ed0e21c49ba819a0b8fb1c6bc65" ma:index="44" ma:taxonomy="true" ma:internalName="h6db9ed0e21c49ba819a0b8fb1c6bc65" ma:taxonomyFieldName="SO_x002d_M" ma:displayName="Service Offerings" ma:default="" ma:fieldId="{16db9ed0-e21c-49ba-819a-0b8fb1c6bc65}" ma:taxonomyMulti="true" ma:sspId="75c6dcfc-e893-44e2-9c09-b060e3e0da96" ma:termSetId="6932df23-45a7-4481-ac26-6ffb6899dd16" ma:anchorId="00000000-0000-0000-0000-000000000000" ma:open="false" ma:isKeyword="false">
      <xsd:complexType>
        <xsd:sequence>
          <xsd:element ref="pc:Terms" minOccurs="0" maxOccurs="1"/>
        </xsd:sequence>
      </xsd:complexType>
    </xsd:element>
    <xsd:element name="e66cca99996a4fc0b280cc25779169a7" ma:index="45" ma:taxonomy="true" ma:internalName="e66cca99996a4fc0b280cc25779169a7" ma:taxonomyFieldName="IV_x002d_M" ma:displayName="Industry Vertical" ma:default="" ma:fieldId="{e66cca99-996a-4fc0-b280-cc25779169a7}" ma:sspId="75c6dcfc-e893-44e2-9c09-b060e3e0da96" ma:termSetId="71b0f7e7-2a78-49da-9e3b-273ce14198b8" ma:anchorId="00000000-0000-0000-0000-000000000000" ma:open="false" ma:isKeyword="false">
      <xsd:complexType>
        <xsd:sequence>
          <xsd:element ref="pc:Terms" minOccurs="0" maxOccurs="1"/>
        </xsd:sequence>
      </xsd:complexType>
    </xsd:element>
    <xsd:element name="jcd5a4c17b1c4bebbe431bd583061bbf" ma:index="47" nillable="true" ma:taxonomy="true" ma:internalName="jcd5a4c17b1c4bebbe431bd583061bbf" ma:taxonomyFieldName="Client_x002d_M" ma:displayName="Client" ma:default="" ma:fieldId="{3cd5a4c1-7b1c-4beb-be43-1bd583061bbf}" ma:sspId="75c6dcfc-e893-44e2-9c09-b060e3e0da96" ma:termSetId="77607808-16d8-4727-8084-d516bd58e178" ma:anchorId="00000000-0000-0000-0000-000000000000" ma:open="false" ma:isKeyword="false">
      <xsd:complexType>
        <xsd:sequence>
          <xsd:element ref="pc:Terms" minOccurs="0" maxOccurs="1"/>
        </xsd:sequence>
      </xsd:complexType>
    </xsd:element>
    <xsd:element name="MediaServiceMetadata" ma:index="50" nillable="true" ma:displayName="MediaServiceMetadata" ma:hidden="true" ma:internalName="MediaServiceMetadata" ma:readOnly="true">
      <xsd:simpleType>
        <xsd:restriction base="dms:Note"/>
      </xsd:simpleType>
    </xsd:element>
    <xsd:element name="MediaServiceDateTaken" ma:index="51" nillable="true" ma:displayName="MediaServiceDateTaken" ma:hidden="true" ma:internalName="MediaServiceDateTaken" ma:readOnly="true">
      <xsd:simpleType>
        <xsd:restriction base="dms:Text"/>
      </xsd:simpleType>
    </xsd:element>
    <xsd:element name="MediaLengthInSeconds" ma:index="52" nillable="true" ma:displayName="Length (seconds)" ma:internalName="MediaLengthInSeconds" ma:readOnly="true">
      <xsd:simpleType>
        <xsd:restriction base="dms:Unknown"/>
      </xsd:simpleType>
    </xsd:element>
    <xsd:element name="MediaServiceLocation" ma:index="5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92e28c-0db7-4fc6-822b-2c8b23888c95" elementFormDefault="qualified">
    <xsd:import namespace="http://schemas.microsoft.com/office/2006/documentManagement/types"/>
    <xsd:import namespace="http://schemas.microsoft.com/office/infopath/2007/PartnerControls"/>
    <xsd:element name="Doc_x0020_Type" ma:index="2" ma:displayName="Doc Type" ma:format="Dropdown" ma:indexed="true" ma:internalName="Doc_x0020_Type" ma:readOnly="false">
      <xsd:simpleType>
        <xsd:restriction base="dms:Choice">
          <xsd:enumeration value="BD Assets"/>
          <xsd:enumeration value="Blog Post"/>
          <xsd:enumeration value="Brand Guidelines"/>
          <xsd:enumeration value="Case Studies"/>
          <xsd:enumeration value="Certificate of Insurance"/>
          <xsd:enumeration value="Client Engagement Artifacts"/>
          <xsd:enumeration value="Client Intro Deck"/>
          <xsd:enumeration value="Completed Proposals"/>
          <xsd:enumeration value="Delivery Excellence Template"/>
          <xsd:enumeration value="Editable SOW"/>
          <xsd:enumeration value="Fonts"/>
          <xsd:enumeration value="Gartner"/>
          <xsd:enumeration value="IT Policies"/>
          <xsd:enumeration value="IT Support Artifacts"/>
          <xsd:enumeration value="Leadership Profiles"/>
          <xsd:enumeration value="Legal Templates"/>
          <xsd:enumeration value="Logo"/>
          <xsd:enumeration value="Marketing Templates"/>
          <xsd:enumeration value="One Pager"/>
          <xsd:enumeration value="One Pager Questionnaire"/>
          <xsd:enumeration value="Resumes"/>
        </xsd:restriction>
      </xsd:simpleType>
    </xsd:element>
    <xsd:element name="Template" ma:index="3" nillable="true" ma:displayName="Template" ma:default="0" ma:indexed="true" ma:internalName="Template" ma:readOnly="false">
      <xsd:simpleType>
        <xsd:restriction base="dms:Boolean"/>
      </xsd:simpleType>
    </xsd:element>
    <xsd:element name="Contact" ma:index="8" nillable="true" ma:displayName="Centric Contact" ma:list="UserInfo" ma:SharePointGroup="0" ma:internalName="Contact"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ype_x0020_of_x0020_Work" ma:index="10" nillable="true" ma:displayName="Type of Work" ma:internalName="Type_x0020_of_x0020_Work" ma:readOnly="false">
      <xsd:simpleType>
        <xsd:restriction base="dms:Text">
          <xsd:maxLength value="255"/>
        </xsd:restriction>
      </xsd:simpleType>
    </xsd:element>
    <xsd:element name="Date_x0020_work_x0020_performed" ma:index="13" nillable="true" ma:displayName="Date work performed" ma:format="DateOnly" ma:indexed="true" ma:internalName="Date_x0020_work_x0020_performed" ma:readOnly="false">
      <xsd:simpleType>
        <xsd:restriction base="dms:DateTime"/>
      </xsd:simpleType>
    </xsd:element>
    <xsd:element name="Client_x0020_Name_x002f_Logo_x0020_Use" ma:index="15" nillable="true" ma:displayName="Client Name/Logo Use" ma:format="Dropdown" ma:indexed="true" ma:internalName="Client_x0020_Name_x002F_Logo_x0020_Use">
      <xsd:simpleType>
        <xsd:restriction base="dms:Choice">
          <xsd:enumeration value="Yes"/>
          <xsd:enumeration value="No"/>
          <xsd:enumeration value="N/A"/>
        </xsd:restriction>
      </xsd:simpleType>
    </xsd:element>
    <xsd:element name="Internal_x0020_Use_x0020_Only" ma:index="16" nillable="true" ma:displayName="Internal Use Only" ma:format="Dropdown" ma:internalName="Internal_x0020_Use_x0020_Only">
      <xsd:simpleType>
        <xsd:restriction base="dms:Choice">
          <xsd:enumeration value="Yes"/>
          <xsd:enumeration value="No"/>
          <xsd:enumeration value="Special Instruction"/>
          <xsd:enumeration value="N/A"/>
        </xsd:restriction>
      </xsd:simpleType>
    </xsd:element>
    <xsd:element name="Archive" ma:index="19" nillable="true" ma:displayName="Archive" ma:default="0" ma:internalName="Archive" ma:readOnly="false">
      <xsd:simpleType>
        <xsd:restriction base="dms:Boolean"/>
      </xsd:simpleType>
    </xsd:element>
    <xsd:element name="Date_x0020_Last_x0020_Reviewed" ma:index="20" nillable="true" ma:displayName="Date Last Reviewed" ma:format="DateOnly" ma:indexed="true" ma:internalName="Date_x0020_Last_x0020_Reviewed" ma:readOnly="false">
      <xsd:simpleType>
        <xsd:restriction base="dms:DateTime"/>
      </xsd:simpleType>
    </xsd:element>
    <xsd:element name="Sub_x0020_Doc_x0020_Type" ma:index="25" nillable="true" ma:displayName="Sub Doc Type" ma:internalName="Sub_x0020_Doc_x0020_Type" ma:readOnly="false">
      <xsd:simpleType>
        <xsd:restriction base="dms:Text">
          <xsd:maxLength value="255"/>
        </xsd:restriction>
      </xsd:simpleType>
    </xsd:element>
    <xsd:element name="TaxCatchAll" ma:index="43" nillable="true" ma:displayName="Taxonomy Catch All Column" ma:hidden="true" ma:list="{e3d59340-6dea-49d3-ab19-bddb8f72ec43}" ma:internalName="TaxCatchAll" ma:showField="CatchAllData" ma:web="4192e28c-0db7-4fc6-822b-2c8b23888c95">
      <xsd:complexType>
        <xsd:complexContent>
          <xsd:extension base="dms:MultiChoiceLookup">
            <xsd:sequence>
              <xsd:element name="Value" type="dms:Lookup" maxOccurs="unbounded" minOccurs="0" nillable="true"/>
            </xsd:sequence>
          </xsd:extension>
        </xsd:complexContent>
      </xsd:complexType>
    </xsd:element>
    <xsd:element name="SharedWithUsers" ma:index="4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2" ma:displayName="Content Type"/>
        <xsd:element ref="dc:title" minOccurs="0" maxOccurs="1" ma:index="26"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roject_x0020_Won xmlns="53a1ec65-2886-4eac-a182-6e884946765d" xsi:nil="true"/>
    <RatingCount xmlns="53a1ec65-2886-4eac-a182-6e884946765d" xsi:nil="true"/>
    <Date_x0020_work_x0020_performed xmlns="4192e28c-0db7-4fc6-822b-2c8b23888c95" xsi:nil="true"/>
    <Notes1 xmlns="53a1ec65-2886-4eac-a182-6e884946765d">&lt;div class="ExternalClass1B88064AEB424E9697C1E6E117524AF2"&gt;This deck serves as both a visual guide and a tool to help you streamline and simplify the process of creating presentations.
&lt;/div&gt;</Notes1>
    <Sub_x0020_Doc_x0020_Type xmlns="4192e28c-0db7-4fc6-822b-2c8b23888c95" xsi:nil="true"/>
    <On_x0020_Website xmlns="53a1ec65-2886-4eac-a182-6e884946765d" xsi:nil="true"/>
    <Proposal_x0020_Type xmlns="53a1ec65-2886-4eac-a182-6e884946765d" xsi:nil="true"/>
    <e66cca99996a4fc0b280cc25779169a7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6c3b1bc7-8281-4584-84f1-349a5e70d1c1</TermId>
        </TermInfo>
      </Terms>
    </e66cca99996a4fc0b280cc25779169a7>
    <jcd5a4c17b1c4bebbe431bd583061bbf xmlns="53a1ec65-2886-4eac-a182-6e884946765d">
      <Terms xmlns="http://schemas.microsoft.com/office/infopath/2007/PartnerControls"/>
    </jcd5a4c17b1c4bebbe431bd583061bbf>
    <Type_x0020_of_x0020_Work xmlns="4192e28c-0db7-4fc6-822b-2c8b23888c95" xsi:nil="true"/>
    <Ratings xmlns="http://schemas.microsoft.com/sharepoint/v3" xsi:nil="true"/>
    <Internal_x0020_Use_x0020_Only xmlns="4192e28c-0db7-4fc6-822b-2c8b23888c95" xsi:nil="true"/>
    <Archive xmlns="4192e28c-0db7-4fc6-822b-2c8b23888c95">false</Archive>
    <LikesCount xmlns="53a1ec65-2886-4eac-a182-6e884946765d" xsi:nil="true"/>
    <md9cfbeafea54992b73a321cc8a8e74f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c93c7d33-27da-4554-ada2-4221bcedd5b0</TermId>
        </TermInfo>
      </Terms>
    </md9cfbeafea54992b73a321cc8a8e74f>
    <TaxCatchAll xmlns="4192e28c-0db7-4fc6-822b-2c8b23888c95">
      <Value>5</Value>
      <Value>11</Value>
      <Value>9</Value>
    </TaxCatchAll>
    <LikedBy xmlns="http://schemas.microsoft.com/sharepoint/v3">
      <UserInfo>
        <DisplayName/>
        <AccountId xsi:nil="true"/>
        <AccountType/>
      </UserInfo>
    </LikedBy>
    <Description0 xmlns="53a1ec65-2886-4eac-a182-6e884946765d">Centric Overview slides - describes who we are, what we do and our unique position in the marketplace</Description0>
    <Doc_x0020_Type xmlns="4192e28c-0db7-4fc6-822b-2c8b23888c95">Marketing Templates</Doc_x0020_Type>
    <Revenue xmlns="53a1ec65-2886-4eac-a182-6e884946765d" xsi:nil="true"/>
    <AverageRating xmlns="53a1ec65-2886-4eac-a182-6e884946765d" xsi:nil="true"/>
    <h6db9ed0e21c49ba819a0b8fb1c6bc65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12470895-408e-48c8-8c94-97dea53b8147</TermId>
        </TermInfo>
      </Terms>
    </h6db9ed0e21c49ba819a0b8fb1c6bc65>
    <Template xmlns="4192e28c-0db7-4fc6-822b-2c8b23888c95">true</Template>
    <Doc_x0020_Category xmlns="53a1ec65-2886-4eac-a182-6e884946765d">Marketing Collateral</Doc_x0020_Category>
    <Project_x0020_Name xmlns="53a1ec65-2886-4eac-a182-6e884946765d" xsi:nil="true"/>
    <Client_x0020_Name_x002f_Logo_x0020_Use xmlns="4192e28c-0db7-4fc6-822b-2c8b23888c95" xsi:nil="true"/>
    <Date_x0020_Last_x0020_Reviewed xmlns="4192e28c-0db7-4fc6-822b-2c8b23888c95" xsi:nil="true"/>
    <Contact xmlns="4192e28c-0db7-4fc6-822b-2c8b23888c95">
      <UserInfo>
        <DisplayName>Misty Walsh</DisplayName>
        <AccountId>161</AccountId>
        <AccountType/>
      </UserInfo>
    </Contact>
    <RatedBy xmlns="http://schemas.microsoft.com/sharepoint/v3">
      <UserInfo>
        <DisplayName/>
        <AccountId xsi:nil="true"/>
        <AccountType/>
      </UserInfo>
    </RatedB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80D08F-7E93-46D1-8D7E-14F9928B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3a1ec65-2886-4eac-a182-6e884946765d"/>
    <ds:schemaRef ds:uri="4192e28c-0db7-4fc6-822b-2c8b23888c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016624-10FF-4AB4-98DB-6106AB2CE1C9}">
  <ds:schemaRefs>
    <ds:schemaRef ds:uri="http://schemas.microsoft.com/office/2006/documentManagement/types"/>
    <ds:schemaRef ds:uri="http://www.w3.org/XML/1998/namespace"/>
    <ds:schemaRef ds:uri="http://purl.org/dc/terms/"/>
    <ds:schemaRef ds:uri="http://schemas.openxmlformats.org/package/2006/metadata/core-properties"/>
    <ds:schemaRef ds:uri="http://schemas.microsoft.com/office/2006/metadata/properties"/>
    <ds:schemaRef ds:uri="http://purl.org/dc/elements/1.1/"/>
    <ds:schemaRef ds:uri="http://schemas.microsoft.com/sharepoint/v3"/>
    <ds:schemaRef ds:uri="http://schemas.microsoft.com/office/infopath/2007/PartnerControls"/>
    <ds:schemaRef ds:uri="4192e28c-0db7-4fc6-822b-2c8b23888c95"/>
    <ds:schemaRef ds:uri="53a1ec65-2886-4eac-a182-6e884946765d"/>
    <ds:schemaRef ds:uri="http://purl.org/dc/dcmitype/"/>
  </ds:schemaRefs>
</ds:datastoreItem>
</file>

<file path=customXml/itemProps3.xml><?xml version="1.0" encoding="utf-8"?>
<ds:datastoreItem xmlns:ds="http://schemas.openxmlformats.org/officeDocument/2006/customXml" ds:itemID="{ECF167E6-8B54-487F-AF33-2A0FA452A6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Centric Purple-Gold Template</Template>
  <TotalTime>200</TotalTime>
  <Words>807</Words>
  <Application>Microsoft Macintosh PowerPoint</Application>
  <PresentationFormat>Widescreen</PresentationFormat>
  <Paragraphs>153</Paragraphs>
  <Slides>30</Slides>
  <Notes>15</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30</vt:i4>
      </vt:variant>
    </vt:vector>
  </HeadingPairs>
  <TitlesOfParts>
    <vt:vector size="35" baseType="lpstr">
      <vt:lpstr>Arial</vt:lpstr>
      <vt:lpstr>Open Sans</vt:lpstr>
      <vt:lpstr>Centric Purple-Gold Template</vt:lpstr>
      <vt:lpstr>Print Version</vt:lpstr>
      <vt:lpstr>Proprietary &amp; Confidential Version</vt:lpstr>
      <vt:lpstr>Cincyville Tech Circle and  Data &amp; Analytics Meetup</vt:lpstr>
      <vt:lpstr>PowerPoint Presentation</vt:lpstr>
      <vt:lpstr>Agility’s Affect on Solutions</vt:lpstr>
      <vt:lpstr>PowerPoint Presentation</vt:lpstr>
      <vt:lpstr>PowerPoint Presentation</vt:lpstr>
      <vt:lpstr>PowerPoint Presentation</vt:lpstr>
      <vt:lpstr>Conflict led to innovations and capabilities</vt:lpstr>
      <vt:lpstr>PowerPoint Presentation</vt:lpstr>
      <vt:lpstr>PowerPoint Presentation</vt:lpstr>
      <vt:lpstr>PowerPoint Presentation</vt:lpstr>
      <vt:lpstr>PowerPoint Presentation</vt:lpstr>
      <vt:lpstr>We need to start approaching our clients with cross-disciplined teams that collaborate on a combined solution.</vt:lpstr>
      <vt:lpstr>Enterprise Integration Architecture</vt:lpstr>
      <vt:lpstr>Moving data between subsystems to implement larger business processes.</vt:lpstr>
      <vt:lpstr>Monolith</vt:lpstr>
      <vt:lpstr>Services-Oriented Architecture</vt:lpstr>
      <vt:lpstr>Services-Oriented Architecture</vt:lpstr>
      <vt:lpstr>PowerPoint Presentation</vt:lpstr>
      <vt:lpstr>Style Considerations, Usage Context and best practices</vt:lpstr>
      <vt:lpstr>A Modern Architecture</vt:lpstr>
      <vt:lpstr>Guiding Principles</vt:lpstr>
      <vt:lpstr>PowerPoint Presentation</vt:lpstr>
      <vt:lpstr>Event-driven Architecture Features</vt:lpstr>
      <vt:lpstr>PowerPoint Presentation</vt:lpstr>
      <vt:lpstr>We should start thinking about our data differently.</vt:lpstr>
      <vt:lpstr>PowerPoint Presentation</vt:lpstr>
      <vt:lpstr>Business Process Automation</vt:lpstr>
      <vt:lpstr>PowerPoint Presentation</vt:lpstr>
      <vt:lpstr>Calls to Action</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Shawn Wallace</dc:creator>
  <cp:keywords>communications; In balance presentation; Messaging presentation; Marketing; in balance</cp:keywords>
  <cp:lastModifiedBy>Shawn Wallace</cp:lastModifiedBy>
  <cp:revision>71</cp:revision>
  <cp:lastPrinted>2019-02-14T00:06:07Z</cp:lastPrinted>
  <dcterms:created xsi:type="dcterms:W3CDTF">2022-10-21T17:54:57Z</dcterms:created>
  <dcterms:modified xsi:type="dcterms:W3CDTF">2022-10-24T18:48:49Z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Unit">
    <vt:lpwstr>Centric</vt:lpwstr>
  </property>
  <property fmtid="{D5CDD505-2E9C-101B-9397-08002B2CF9AE}" pid="3" name="Service Line">
    <vt:lpwstr>Technology</vt:lpwstr>
  </property>
  <property fmtid="{D5CDD505-2E9C-101B-9397-08002B2CF9AE}" pid="4" name="Description0">
    <vt:lpwstr>Centric Overview slides - describes who we are, what we do and our unique position in the marketplace</vt:lpwstr>
  </property>
  <property fmtid="{D5CDD505-2E9C-101B-9397-08002B2CF9AE}" pid="5" name="Industry">
    <vt:lpwstr>All</vt:lpwstr>
  </property>
  <property fmtid="{D5CDD505-2E9C-101B-9397-08002B2CF9AE}" pid="6" name="Document Type">
    <vt:lpwstr>209;#Branding - Logos, Guides, etc|3ccd4be5-7b25-443e-bc11-dd1b2c66ae8d</vt:lpwstr>
  </property>
  <property fmtid="{D5CDD505-2E9C-101B-9397-08002B2CF9AE}" pid="7" name="TaxKeyword">
    <vt:lpwstr>1407;#communications|4911f224-ad0b-4a2a-adfd-fd1a13233124;#1483;#In balance presentation|a291a633-a506-4b7b-af4b-0adc928e2ce9;#1418;#Messaging presentation|c88039cb-5da9-48c8-8230-97eebf6c3867;#1409;#in balance|9e29796c-fe09-4b70-b0a2-f65fbca2df4d;#350;#M</vt:lpwstr>
  </property>
  <property fmtid="{D5CDD505-2E9C-101B-9397-08002B2CF9AE}" pid="8" name="Document Category">
    <vt:lpwstr>219;#Marketing|e672946e-6fe5-422c-9acc-229d1bc3d257</vt:lpwstr>
  </property>
  <property fmtid="{D5CDD505-2E9C-101B-9397-08002B2CF9AE}" pid="9" name="HeaderStyleDefinitions">
    <vt:lpwstr/>
  </property>
  <property fmtid="{D5CDD505-2E9C-101B-9397-08002B2CF9AE}" pid="10" name="ContentTypeId">
    <vt:lpwstr>0x0101008194FD8AEE7BAF469B35A7D444017B50</vt:lpwstr>
  </property>
  <property fmtid="{D5CDD505-2E9C-101B-9397-08002B2CF9AE}" pid="11" name="AuthorIds_UIVersion_60928">
    <vt:lpwstr>15</vt:lpwstr>
  </property>
  <property fmtid="{D5CDD505-2E9C-101B-9397-08002B2CF9AE}" pid="12" name="AuthorIds_UIVersion_30208">
    <vt:lpwstr>15</vt:lpwstr>
  </property>
  <property fmtid="{D5CDD505-2E9C-101B-9397-08002B2CF9AE}" pid="13" name="AuthorIds_UIVersion_7168">
    <vt:lpwstr>140</vt:lpwstr>
  </property>
  <property fmtid="{D5CDD505-2E9C-101B-9397-08002B2CF9AE}" pid="14" name="AuthorIds_UIVersion_9216">
    <vt:lpwstr>14</vt:lpwstr>
  </property>
  <property fmtid="{D5CDD505-2E9C-101B-9397-08002B2CF9AE}" pid="15" name="AuthorIds_UIVersion_5632">
    <vt:lpwstr>15</vt:lpwstr>
  </property>
  <property fmtid="{D5CDD505-2E9C-101B-9397-08002B2CF9AE}" pid="16" name="AuthorIds_UIVersion_53248">
    <vt:lpwstr>21</vt:lpwstr>
  </property>
  <property fmtid="{D5CDD505-2E9C-101B-9397-08002B2CF9AE}" pid="17" name="BU-M">
    <vt:lpwstr>9;#N/A|c93c7d33-27da-4554-ada2-4221bcedd5b0</vt:lpwstr>
  </property>
  <property fmtid="{D5CDD505-2E9C-101B-9397-08002B2CF9AE}" pid="18" name="Client-M">
    <vt:lpwstr/>
  </property>
  <property fmtid="{D5CDD505-2E9C-101B-9397-08002B2CF9AE}" pid="19" name="IV-M">
    <vt:lpwstr>11;#N/A|6c3b1bc7-8281-4584-84f1-349a5e70d1c1</vt:lpwstr>
  </property>
  <property fmtid="{D5CDD505-2E9C-101B-9397-08002B2CF9AE}" pid="20" name="SO-M">
    <vt:lpwstr>5;#N/A|12470895-408e-48c8-8c94-97dea53b8147</vt:lpwstr>
  </property>
  <property fmtid="{D5CDD505-2E9C-101B-9397-08002B2CF9AE}" pid="21" name="BU">
    <vt:lpwstr>N/A</vt:lpwstr>
  </property>
  <property fmtid="{D5CDD505-2E9C-101B-9397-08002B2CF9AE}" pid="22" name="IV">
    <vt:lpwstr>N/A</vt:lpwstr>
  </property>
  <property fmtid="{D5CDD505-2E9C-101B-9397-08002B2CF9AE}" pid="23" name="SO">
    <vt:lpwstr>N/A</vt:lpwstr>
  </property>
</Properties>
</file>